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
  </p:notesMasterIdLst>
  <p:sldIdLst>
    <p:sldId id="295" r:id="rId2"/>
    <p:sldId id="281" r:id="rId3"/>
    <p:sldId id="298" r:id="rId4"/>
    <p:sldId id="290" r:id="rId5"/>
    <p:sldId id="294" r:id="rId6"/>
    <p:sldId id="296" r:id="rId7"/>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1pPr>
    <a:lvl2pPr marL="457200"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2pPr>
    <a:lvl3pPr marL="914400"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3pPr>
    <a:lvl4pPr marL="1371600"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4pPr>
    <a:lvl5pPr marL="1828800"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5pPr>
    <a:lvl6pPr marL="2286000" algn="l" defTabSz="914400" rtl="0" eaLnBrk="1" latinLnBrk="0" hangingPunct="1">
      <a:defRPr kern="1200">
        <a:solidFill>
          <a:schemeClr val="tx1"/>
        </a:solidFill>
        <a:latin typeface="Calibri" pitchFamily="34" charset="0"/>
        <a:ea typeface="ＭＳ Ｐゴシック" pitchFamily="1" charset="-128"/>
        <a:cs typeface="+mn-cs"/>
      </a:defRPr>
    </a:lvl6pPr>
    <a:lvl7pPr marL="2743200" algn="l" defTabSz="914400" rtl="0" eaLnBrk="1" latinLnBrk="0" hangingPunct="1">
      <a:defRPr kern="1200">
        <a:solidFill>
          <a:schemeClr val="tx1"/>
        </a:solidFill>
        <a:latin typeface="Calibri" pitchFamily="34" charset="0"/>
        <a:ea typeface="ＭＳ Ｐゴシック" pitchFamily="1" charset="-128"/>
        <a:cs typeface="+mn-cs"/>
      </a:defRPr>
    </a:lvl7pPr>
    <a:lvl8pPr marL="3200400" algn="l" defTabSz="914400" rtl="0" eaLnBrk="1" latinLnBrk="0" hangingPunct="1">
      <a:defRPr kern="1200">
        <a:solidFill>
          <a:schemeClr val="tx1"/>
        </a:solidFill>
        <a:latin typeface="Calibri" pitchFamily="34" charset="0"/>
        <a:ea typeface="ＭＳ Ｐゴシック" pitchFamily="1" charset="-128"/>
        <a:cs typeface="+mn-cs"/>
      </a:defRPr>
    </a:lvl8pPr>
    <a:lvl9pPr marL="3657600" algn="l" defTabSz="914400" rtl="0" eaLnBrk="1" latinLnBrk="0" hangingPunct="1">
      <a:defRPr kern="1200">
        <a:solidFill>
          <a:schemeClr val="tx1"/>
        </a:solidFill>
        <a:latin typeface="Calibri" pitchFamily="34" charset="0"/>
        <a:ea typeface="ＭＳ Ｐゴシック" pitchFamily="1"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B59"/>
    <a:srgbClr val="39B0D4"/>
    <a:srgbClr val="727272"/>
    <a:srgbClr val="010000"/>
    <a:srgbClr val="FFA751"/>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48" d="100"/>
          <a:sy n="48" d="100"/>
        </p:scale>
        <p:origin x="53" y="706"/>
      </p:cViewPr>
      <p:guideLst>
        <p:guide orient="horz" pos="2160"/>
        <p:guide pos="3840"/>
      </p:guideLst>
    </p:cSldViewPr>
  </p:slideViewPr>
  <p:notesTextViewPr>
    <p:cViewPr>
      <p:scale>
        <a:sx n="100" d="100"/>
        <a:sy n="100" d="100"/>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C4D5ADD5-2BBC-4A94-8F86-D9013941F742}" type="datetimeFigureOut">
              <a:rPr lang="en-US"/>
              <a:pPr/>
              <a:t>1/17/2025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EC790738-CFC9-4A5E-8424-6B42AA5706F7}" type="slidenum">
              <a:rPr lang="en-US"/>
              <a:pPr/>
              <a:t>‹#›</a:t>
            </a:fld>
            <a:endParaRPr lang="en-US"/>
          </a:p>
        </p:txBody>
      </p:sp>
    </p:spTree>
    <p:extLst>
      <p:ext uri="{BB962C8B-B14F-4D97-AF65-F5344CB8AC3E}">
        <p14:creationId xmlns:p14="http://schemas.microsoft.com/office/powerpoint/2010/main" val="235749454"/>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ea typeface="ＭＳ Ｐゴシック" pitchFamily="1" charset="-128"/>
            </a:endParaRPr>
          </a:p>
        </p:txBody>
      </p:sp>
      <p:sp>
        <p:nvSpPr>
          <p:cNvPr id="16387" name="Slide Number Placeholder 3"/>
          <p:cNvSpPr>
            <a:spLocks noGrp="1"/>
          </p:cNvSpPr>
          <p:nvPr>
            <p:ph type="sldNum" sz="quarter" idx="5"/>
          </p:nvPr>
        </p:nvSpPr>
        <p:spPr bwMode="auto">
          <a:noFill/>
          <a:ln>
            <a:miter lim="800000"/>
            <a:headEnd/>
            <a:tailEnd/>
          </a:ln>
        </p:spPr>
        <p:txBody>
          <a:bodyPr/>
          <a:lstStyle/>
          <a:p>
            <a:fld id="{65F62A7E-A2F8-438F-9CF8-47DE63F471B4}" type="slidenum">
              <a:rPr lang="en-US"/>
              <a:pPr/>
              <a:t>2</a:t>
            </a:fld>
            <a:endParaRPr lang="en-US"/>
          </a:p>
        </p:txBody>
      </p:sp>
    </p:spTree>
    <p:extLst>
      <p:ext uri="{BB962C8B-B14F-4D97-AF65-F5344CB8AC3E}">
        <p14:creationId xmlns:p14="http://schemas.microsoft.com/office/powerpoint/2010/main" val="2904073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ea typeface="ＭＳ Ｐゴシック" pitchFamily="1" charset="-128"/>
            </a:endParaRPr>
          </a:p>
        </p:txBody>
      </p:sp>
      <p:sp>
        <p:nvSpPr>
          <p:cNvPr id="18435" name="Slide Number Placeholder 3"/>
          <p:cNvSpPr>
            <a:spLocks noGrp="1"/>
          </p:cNvSpPr>
          <p:nvPr>
            <p:ph type="sldNum" sz="quarter" idx="5"/>
          </p:nvPr>
        </p:nvSpPr>
        <p:spPr bwMode="auto">
          <a:noFill/>
          <a:ln>
            <a:miter lim="800000"/>
            <a:headEnd/>
            <a:tailEnd/>
          </a:ln>
        </p:spPr>
        <p:txBody>
          <a:bodyPr/>
          <a:lstStyle/>
          <a:p>
            <a:fld id="{0CA7B74D-3791-4AC6-8451-F10DBCCCDD9A}" type="slidenum">
              <a:rPr lang="en-US"/>
              <a:pPr/>
              <a:t>4</a:t>
            </a:fld>
            <a:endParaRPr lang="en-US"/>
          </a:p>
        </p:txBody>
      </p:sp>
    </p:spTree>
    <p:extLst>
      <p:ext uri="{BB962C8B-B14F-4D97-AF65-F5344CB8AC3E}">
        <p14:creationId xmlns:p14="http://schemas.microsoft.com/office/powerpoint/2010/main" val="2335206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ea typeface="ＭＳ Ｐゴシック" pitchFamily="1" charset="-128"/>
            </a:endParaRPr>
          </a:p>
        </p:txBody>
      </p:sp>
      <p:sp>
        <p:nvSpPr>
          <p:cNvPr id="18435" name="Slide Number Placeholder 3"/>
          <p:cNvSpPr>
            <a:spLocks noGrp="1"/>
          </p:cNvSpPr>
          <p:nvPr>
            <p:ph type="sldNum" sz="quarter" idx="5"/>
          </p:nvPr>
        </p:nvSpPr>
        <p:spPr bwMode="auto">
          <a:noFill/>
          <a:ln>
            <a:miter lim="800000"/>
            <a:headEnd/>
            <a:tailEnd/>
          </a:ln>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CA7B74D-3791-4AC6-8451-F10DBCCCDD9A}" type="slidenum">
              <a:rPr kumimoji="0" lang="en-US" sz="1200" b="0" i="0" u="none" strike="noStrike" kern="1200" cap="none" spc="0" normalizeH="0" baseline="0" noProof="0">
                <a:ln>
                  <a:noFill/>
                </a:ln>
                <a:solidFill>
                  <a:prstClr val="black"/>
                </a:solidFill>
                <a:effectLst/>
                <a:uLnTx/>
                <a:uFillTx/>
                <a:latin typeface="Calibri" pitchFamily="34" charset="0"/>
                <a:ea typeface="ＭＳ Ｐゴシック" pitchFamily="1"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itchFamily="34" charset="0"/>
              <a:ea typeface="ＭＳ Ｐゴシック" pitchFamily="1" charset="-128"/>
              <a:cs typeface="+mn-cs"/>
            </a:endParaRPr>
          </a:p>
        </p:txBody>
      </p:sp>
    </p:spTree>
    <p:extLst>
      <p:ext uri="{BB962C8B-B14F-4D97-AF65-F5344CB8AC3E}">
        <p14:creationId xmlns:p14="http://schemas.microsoft.com/office/powerpoint/2010/main" val="2641722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E60792E3-D524-454C-8AFD-A91972900BCB}" type="datetime1">
              <a:rPr lang="en-US" smtClean="0"/>
              <a:t>1/17/2025</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@SIH Idea submission- Template</a:t>
            </a:r>
          </a:p>
        </p:txBody>
      </p:sp>
      <p:sp>
        <p:nvSpPr>
          <p:cNvPr id="6" name="Slide Number Placeholder 5"/>
          <p:cNvSpPr>
            <a:spLocks noGrp="1"/>
          </p:cNvSpPr>
          <p:nvPr>
            <p:ph type="sldNum" sz="quarter" idx="12"/>
          </p:nvPr>
        </p:nvSpPr>
        <p:spPr/>
        <p:txBody>
          <a:bodyPr/>
          <a:lstStyle>
            <a:lvl1pPr>
              <a:defRPr/>
            </a:lvl1pPr>
          </a:lstStyle>
          <a:p>
            <a:fld id="{5B7E1BAA-A38D-40DE-B22C-DF9BD7D8205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53C3A68-6922-42D3-8905-ECC2D82A3469}" type="datetime1">
              <a:rPr lang="en-US" smtClean="0"/>
              <a:t>1/17/2025</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@SIH Idea submission- Template</a:t>
            </a:r>
          </a:p>
        </p:txBody>
      </p:sp>
      <p:sp>
        <p:nvSpPr>
          <p:cNvPr id="6" name="Slide Number Placeholder 5"/>
          <p:cNvSpPr>
            <a:spLocks noGrp="1"/>
          </p:cNvSpPr>
          <p:nvPr>
            <p:ph type="sldNum" sz="quarter" idx="12"/>
          </p:nvPr>
        </p:nvSpPr>
        <p:spPr/>
        <p:txBody>
          <a:bodyPr/>
          <a:lstStyle>
            <a:lvl1pPr>
              <a:defRPr/>
            </a:lvl1pPr>
          </a:lstStyle>
          <a:p>
            <a:fld id="{94FDD027-5576-4F27-AAB6-1D994836EE78}"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B69E9F4-7604-4950-A8B2-8ACDEDB1506E}" type="datetime1">
              <a:rPr lang="en-US" smtClean="0"/>
              <a:t>1/17/2025</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@SIH Idea submission- Template</a:t>
            </a:r>
          </a:p>
        </p:txBody>
      </p:sp>
      <p:sp>
        <p:nvSpPr>
          <p:cNvPr id="6" name="Slide Number Placeholder 5"/>
          <p:cNvSpPr>
            <a:spLocks noGrp="1"/>
          </p:cNvSpPr>
          <p:nvPr>
            <p:ph type="sldNum" sz="quarter" idx="12"/>
          </p:nvPr>
        </p:nvSpPr>
        <p:spPr/>
        <p:txBody>
          <a:bodyPr/>
          <a:lstStyle>
            <a:lvl1pPr>
              <a:defRPr/>
            </a:lvl1pPr>
          </a:lstStyle>
          <a:p>
            <a:fld id="{2957CE61-8714-431B-A40A-01B1C5541AB7}"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08B7524-32A2-4C20-A58C-BC3BAA1042FC}" type="datetime1">
              <a:rPr lang="en-US" smtClean="0"/>
              <a:t>1/17/2025</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@SIH Idea submission- Template</a:t>
            </a:r>
          </a:p>
        </p:txBody>
      </p:sp>
      <p:sp>
        <p:nvSpPr>
          <p:cNvPr id="6" name="Slide Number Placeholder 5"/>
          <p:cNvSpPr>
            <a:spLocks noGrp="1"/>
          </p:cNvSpPr>
          <p:nvPr>
            <p:ph type="sldNum" sz="quarter" idx="12"/>
          </p:nvPr>
        </p:nvSpPr>
        <p:spPr/>
        <p:txBody>
          <a:bodyPr/>
          <a:lstStyle>
            <a:lvl1pPr>
              <a:defRPr/>
            </a:lvl1pPr>
          </a:lstStyle>
          <a:p>
            <a:fld id="{677C3CE7-23F7-4828-823C-E0205DF2CF97}"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E994447-D6B2-43BB-A877-57F1A267B999}" type="datetime1">
              <a:rPr lang="en-US" smtClean="0"/>
              <a:t>1/17/2025</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@SIH Idea submission- Template</a:t>
            </a:r>
          </a:p>
        </p:txBody>
      </p:sp>
      <p:sp>
        <p:nvSpPr>
          <p:cNvPr id="6" name="Slide Number Placeholder 5"/>
          <p:cNvSpPr>
            <a:spLocks noGrp="1"/>
          </p:cNvSpPr>
          <p:nvPr>
            <p:ph type="sldNum" sz="quarter" idx="12"/>
          </p:nvPr>
        </p:nvSpPr>
        <p:spPr/>
        <p:txBody>
          <a:bodyPr/>
          <a:lstStyle>
            <a:lvl1pPr>
              <a:defRPr/>
            </a:lvl1pPr>
          </a:lstStyle>
          <a:p>
            <a:fld id="{41DB31D2-2A87-4F4C-A9AD-05C6CC2B321D}"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68920E16-BD35-483C-AA6B-346FC7E46DEA}" type="datetime1">
              <a:rPr lang="en-US" smtClean="0"/>
              <a:t>1/17/2025</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@SIH Idea submission- Template</a:t>
            </a:r>
          </a:p>
        </p:txBody>
      </p:sp>
      <p:sp>
        <p:nvSpPr>
          <p:cNvPr id="7" name="Slide Number Placeholder 5"/>
          <p:cNvSpPr>
            <a:spLocks noGrp="1"/>
          </p:cNvSpPr>
          <p:nvPr>
            <p:ph type="sldNum" sz="quarter" idx="12"/>
          </p:nvPr>
        </p:nvSpPr>
        <p:spPr/>
        <p:txBody>
          <a:bodyPr/>
          <a:lstStyle>
            <a:lvl1pPr>
              <a:defRPr/>
            </a:lvl1pPr>
          </a:lstStyle>
          <a:p>
            <a:fld id="{E1FC16D9-1635-4844-816A-0A8A2160FADA}"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2FEAC6F8-5103-4FC0-A69E-5C6AE6469DA8}" type="datetime1">
              <a:rPr lang="en-US" smtClean="0"/>
              <a:t>1/17/2025</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@SIH Idea submission- Template</a:t>
            </a:r>
          </a:p>
        </p:txBody>
      </p:sp>
      <p:sp>
        <p:nvSpPr>
          <p:cNvPr id="9" name="Slide Number Placeholder 5"/>
          <p:cNvSpPr>
            <a:spLocks noGrp="1"/>
          </p:cNvSpPr>
          <p:nvPr>
            <p:ph type="sldNum" sz="quarter" idx="12"/>
          </p:nvPr>
        </p:nvSpPr>
        <p:spPr/>
        <p:txBody>
          <a:bodyPr/>
          <a:lstStyle>
            <a:lvl1pPr>
              <a:defRPr/>
            </a:lvl1pPr>
          </a:lstStyle>
          <a:p>
            <a:fld id="{71C4100A-98DE-4944-910A-A93F5CA9F724}"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C60C6921-0627-4C8F-83D5-0CF936D2FFDD}" type="datetime1">
              <a:rPr lang="en-US" smtClean="0"/>
              <a:t>1/17/2025</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@SIH Idea submission- Template</a:t>
            </a:r>
          </a:p>
        </p:txBody>
      </p:sp>
      <p:sp>
        <p:nvSpPr>
          <p:cNvPr id="5" name="Slide Number Placeholder 5"/>
          <p:cNvSpPr>
            <a:spLocks noGrp="1"/>
          </p:cNvSpPr>
          <p:nvPr>
            <p:ph type="sldNum" sz="quarter" idx="12"/>
          </p:nvPr>
        </p:nvSpPr>
        <p:spPr/>
        <p:txBody>
          <a:bodyPr/>
          <a:lstStyle>
            <a:lvl1pPr>
              <a:defRPr/>
            </a:lvl1pPr>
          </a:lstStyle>
          <a:p>
            <a:fld id="{6A63342B-5A73-45DC-864D-086DE78037EF}"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2FF08AD7-8103-40F8-983C-E2BA6BB9CBE0}" type="datetime1">
              <a:rPr lang="en-US" smtClean="0"/>
              <a:t>1/17/2025</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@SIH Idea submission- Template</a:t>
            </a:r>
          </a:p>
        </p:txBody>
      </p:sp>
      <p:sp>
        <p:nvSpPr>
          <p:cNvPr id="4" name="Slide Number Placeholder 5"/>
          <p:cNvSpPr>
            <a:spLocks noGrp="1"/>
          </p:cNvSpPr>
          <p:nvPr>
            <p:ph type="sldNum" sz="quarter" idx="12"/>
          </p:nvPr>
        </p:nvSpPr>
        <p:spPr/>
        <p:txBody>
          <a:bodyPr/>
          <a:lstStyle>
            <a:lvl1pPr>
              <a:defRPr/>
            </a:lvl1pPr>
          </a:lstStyle>
          <a:p>
            <a:fld id="{B635AFB3-1ACD-44AC-8702-86B1729DF03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F8C06B4-9380-4A4D-AF49-A3596E17DAF5}" type="datetime1">
              <a:rPr lang="en-US" smtClean="0"/>
              <a:t>1/17/2025</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@SIH Idea submission- Template</a:t>
            </a:r>
          </a:p>
        </p:txBody>
      </p:sp>
      <p:sp>
        <p:nvSpPr>
          <p:cNvPr id="7" name="Slide Number Placeholder 5"/>
          <p:cNvSpPr>
            <a:spLocks noGrp="1"/>
          </p:cNvSpPr>
          <p:nvPr>
            <p:ph type="sldNum" sz="quarter" idx="12"/>
          </p:nvPr>
        </p:nvSpPr>
        <p:spPr/>
        <p:txBody>
          <a:bodyPr/>
          <a:lstStyle>
            <a:lvl1pPr>
              <a:defRPr/>
            </a:lvl1pPr>
          </a:lstStyle>
          <a:p>
            <a:fld id="{05CF15F3-5E77-4C57-9E21-50D6D1D6C022}"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EF7FDEF1-C582-4E22-9E77-D68326471F28}" type="datetime1">
              <a:rPr lang="en-US" smtClean="0"/>
              <a:t>1/17/2025</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@SIH Idea submission- Template</a:t>
            </a:r>
          </a:p>
        </p:txBody>
      </p:sp>
      <p:sp>
        <p:nvSpPr>
          <p:cNvPr id="7" name="Slide Number Placeholder 5"/>
          <p:cNvSpPr>
            <a:spLocks noGrp="1"/>
          </p:cNvSpPr>
          <p:nvPr>
            <p:ph type="sldNum" sz="quarter" idx="12"/>
          </p:nvPr>
        </p:nvSpPr>
        <p:spPr/>
        <p:txBody>
          <a:bodyPr/>
          <a:lstStyle>
            <a:lvl1pPr>
              <a:defRPr/>
            </a:lvl1pPr>
          </a:lstStyle>
          <a:p>
            <a:fld id="{1242169A-B3C7-4FB6-967F-AF95F4EB331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47625"/>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095375"/>
            <a:ext cx="10972800" cy="5030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TradeGothic" pitchFamily="1" charset="0"/>
              </a:defRPr>
            </a:lvl1pPr>
          </a:lstStyle>
          <a:p>
            <a:fld id="{780A9602-A9A9-453F-AEF1-37B5837E02CD}" type="datetime1">
              <a:rPr lang="en-US" smtClean="0"/>
              <a:t>1/17/2025</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TradeGothic"/>
                <a:ea typeface="+mn-ea"/>
                <a:cs typeface="+mn-cs"/>
              </a:defRPr>
            </a:lvl1pPr>
          </a:lstStyle>
          <a:p>
            <a:pPr>
              <a:defRPr/>
            </a:pPr>
            <a:r>
              <a:rPr lang="en-US"/>
              <a:t>@SIH Idea submission- Template</a:t>
            </a: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TradeGothic" pitchFamily="1" charset="0"/>
              </a:defRPr>
            </a:lvl1pPr>
          </a:lstStyle>
          <a:p>
            <a:fld id="{1411BA53-830D-4830-BB65-E58DBE17D0B7}"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0" fontAlgn="base" hangingPunct="0">
        <a:spcBef>
          <a:spcPct val="0"/>
        </a:spcBef>
        <a:spcAft>
          <a:spcPct val="0"/>
        </a:spcAft>
        <a:defRPr sz="4400" kern="1200">
          <a:solidFill>
            <a:schemeClr val="tx1"/>
          </a:solidFill>
          <a:latin typeface="TradeGothic"/>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TradeGothic"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TradeGothic"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TradeGothic"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TradeGothic"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TradeGothic"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TradeGothic"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TradeGothic"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TradeGothic"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TradeGothic"/>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TradeGothic"/>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TradeGothic"/>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TradeGothic"/>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TradeGothic"/>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A69F-9C58-B338-BDDE-2EC5D32FCC72}"/>
              </a:ext>
            </a:extLst>
          </p:cNvPr>
          <p:cNvSpPr>
            <a:spLocks noGrp="1"/>
          </p:cNvSpPr>
          <p:nvPr>
            <p:ph type="title"/>
          </p:nvPr>
        </p:nvSpPr>
        <p:spPr>
          <a:xfrm>
            <a:off x="619432" y="136522"/>
            <a:ext cx="10972800" cy="1143000"/>
          </a:xfrm>
        </p:spPr>
        <p:txBody>
          <a:bodyPr/>
          <a:lstStyle/>
          <a:p>
            <a:r>
              <a:rPr lang="en-IN" dirty="0">
                <a:latin typeface="Times New Roman" panose="02020603050405020304" pitchFamily="18" charset="0"/>
                <a:cs typeface="Times New Roman" panose="02020603050405020304" pitchFamily="18" charset="0"/>
              </a:rPr>
              <a:t>Introduction </a:t>
            </a:r>
          </a:p>
        </p:txBody>
      </p:sp>
      <p:sp>
        <p:nvSpPr>
          <p:cNvPr id="3" name="Content Placeholder 2">
            <a:extLst>
              <a:ext uri="{FF2B5EF4-FFF2-40B4-BE49-F238E27FC236}">
                <a16:creationId xmlns:a16="http://schemas.microsoft.com/office/drawing/2014/main" id="{359D6080-3700-B67D-29A8-3CA62E1777FE}"/>
              </a:ext>
            </a:extLst>
          </p:cNvPr>
          <p:cNvSpPr>
            <a:spLocks noGrp="1"/>
          </p:cNvSpPr>
          <p:nvPr>
            <p:ph idx="1"/>
          </p:nvPr>
        </p:nvSpPr>
        <p:spPr>
          <a:xfrm>
            <a:off x="609600" y="1325565"/>
            <a:ext cx="10972800" cy="5030788"/>
          </a:xfrm>
        </p:spPr>
        <p:txBody>
          <a:bodyPr/>
          <a:lstStyle/>
          <a:p>
            <a:pPr algn="just"/>
            <a:r>
              <a:rPr lang="en-US" sz="1800" dirty="0">
                <a:latin typeface="Times New Roman" panose="02020603050405020304" pitchFamily="18" charset="0"/>
                <a:cs typeface="Times New Roman" panose="02020603050405020304" pitchFamily="18" charset="0"/>
              </a:rPr>
              <a:t>Fire accidents are a significant global issue, causing thousands of deaths and billions in property damage annually. In 2022, U.S. fire departments responded to 1.3 million fires, resulting in over 3,500 deaths and $15 billion in losses. In India, fire accidents are equally devastating, with over 18,000 fire-related deaths reported each year, according to the National Crime Records Bureau (NCRB). Many incidents occur in remote or densely populated areas where rescue efforts are hindered by delayed response, limited access, and outdated firefighting methods.</a:t>
            </a:r>
          </a:p>
          <a:p>
            <a:pPr algn="just"/>
            <a:r>
              <a:rPr lang="en-US" sz="1800" dirty="0">
                <a:latin typeface="Times New Roman" panose="02020603050405020304" pitchFamily="18" charset="0"/>
                <a:cs typeface="Times New Roman" panose="02020603050405020304" pitchFamily="18" charset="0"/>
              </a:rPr>
              <a:t>Our autonomous fire extinguisher drone addresses these issues with rapid deployment, real-time fire and human detection, and active fire suppression. Using machine learning, thermal sensors, and live data, it enhances emergency response and protects lives, particularly in hard-to-reach areas.</a:t>
            </a:r>
            <a:endParaRPr lang="en-IN" sz="18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D5A937AE-7F62-D755-6A37-96F29BFD667B}"/>
              </a:ext>
            </a:extLst>
          </p:cNvPr>
          <p:cNvSpPr>
            <a:spLocks noGrp="1"/>
          </p:cNvSpPr>
          <p:nvPr>
            <p:ph type="sldNum" sz="quarter" idx="12"/>
          </p:nvPr>
        </p:nvSpPr>
        <p:spPr/>
        <p:txBody>
          <a:bodyPr/>
          <a:lstStyle/>
          <a:p>
            <a:fld id="{677C3CE7-23F7-4828-823C-E0205DF2CF97}" type="slidenum">
              <a:rPr lang="en-US" smtClean="0"/>
              <a:pPr/>
              <a:t>1</a:t>
            </a:fld>
            <a:endParaRPr lang="en-US"/>
          </a:p>
        </p:txBody>
      </p:sp>
      <p:pic>
        <p:nvPicPr>
          <p:cNvPr id="7" name="Picture 6">
            <a:extLst>
              <a:ext uri="{FF2B5EF4-FFF2-40B4-BE49-F238E27FC236}">
                <a16:creationId xmlns:a16="http://schemas.microsoft.com/office/drawing/2014/main" id="{EE66D37A-1EAB-A23E-D0AA-A6D28D83C0CF}"/>
              </a:ext>
            </a:extLst>
          </p:cNvPr>
          <p:cNvPicPr>
            <a:picLocks noChangeAspect="1"/>
          </p:cNvPicPr>
          <p:nvPr/>
        </p:nvPicPr>
        <p:blipFill>
          <a:blip r:embed="rId2"/>
          <a:stretch>
            <a:fillRect/>
          </a:stretch>
        </p:blipFill>
        <p:spPr>
          <a:xfrm>
            <a:off x="1274234" y="4204317"/>
            <a:ext cx="4360333" cy="2152036"/>
          </a:xfrm>
          <a:prstGeom prst="rect">
            <a:avLst/>
          </a:prstGeom>
        </p:spPr>
      </p:pic>
      <p:pic>
        <p:nvPicPr>
          <p:cNvPr id="9" name="Picture 8">
            <a:extLst>
              <a:ext uri="{FF2B5EF4-FFF2-40B4-BE49-F238E27FC236}">
                <a16:creationId xmlns:a16="http://schemas.microsoft.com/office/drawing/2014/main" id="{1DABB8AE-35E8-2FF1-699B-E9560C5B4423}"/>
              </a:ext>
            </a:extLst>
          </p:cNvPr>
          <p:cNvPicPr>
            <a:picLocks noChangeAspect="1"/>
          </p:cNvPicPr>
          <p:nvPr/>
        </p:nvPicPr>
        <p:blipFill>
          <a:blip r:embed="rId3"/>
          <a:stretch>
            <a:fillRect/>
          </a:stretch>
        </p:blipFill>
        <p:spPr>
          <a:xfrm>
            <a:off x="6428317" y="4204317"/>
            <a:ext cx="4360333" cy="2152036"/>
          </a:xfrm>
          <a:prstGeom prst="rect">
            <a:avLst/>
          </a:prstGeom>
        </p:spPr>
      </p:pic>
    </p:spTree>
    <p:extLst>
      <p:ext uri="{BB962C8B-B14F-4D97-AF65-F5344CB8AC3E}">
        <p14:creationId xmlns:p14="http://schemas.microsoft.com/office/powerpoint/2010/main" val="1028434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575AF98-DD99-D5FA-07FC-BCBC1A5B3B28}"/>
              </a:ext>
            </a:extLst>
          </p:cNvPr>
          <p:cNvPicPr>
            <a:picLocks noChangeAspect="1"/>
          </p:cNvPicPr>
          <p:nvPr/>
        </p:nvPicPr>
        <p:blipFill>
          <a:blip r:embed="rId3">
            <a:alphaModFix amt="50000"/>
          </a:blip>
          <a:stretch>
            <a:fillRect/>
          </a:stretch>
        </p:blipFill>
        <p:spPr>
          <a:xfrm>
            <a:off x="2651478" y="0"/>
            <a:ext cx="6858000" cy="6858000"/>
          </a:xfrm>
          <a:prstGeom prst="rect">
            <a:avLst/>
          </a:prstGeom>
        </p:spPr>
      </p:pic>
      <p:sp>
        <p:nvSpPr>
          <p:cNvPr id="15361" name="Title 1"/>
          <p:cNvSpPr>
            <a:spLocks noGrp="1"/>
          </p:cNvSpPr>
          <p:nvPr>
            <p:ph type="title"/>
          </p:nvPr>
        </p:nvSpPr>
        <p:spPr>
          <a:xfrm>
            <a:off x="609600" y="-136522"/>
            <a:ext cx="10972800" cy="1143000"/>
          </a:xfrm>
        </p:spPr>
        <p:txBody>
          <a:bodyPr/>
          <a:lstStyle/>
          <a:p>
            <a:pPr eaLnBrk="1" hangingPunct="1"/>
            <a:br>
              <a:rPr lang="en-US" sz="3600" b="1" dirty="0">
                <a:latin typeface="Times New Roman" panose="02020603050405020304" pitchFamily="18" charset="0"/>
                <a:ea typeface="ＭＳ Ｐゴシック" pitchFamily="1" charset="-128"/>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FireGuard: Autonomous Fire Extinguisher</a:t>
            </a:r>
            <a:endParaRPr lang="en-US" sz="3200" b="1" dirty="0">
              <a:latin typeface="Times New Roman" panose="02020603050405020304" pitchFamily="18" charset="0"/>
              <a:ea typeface="ＭＳ Ｐゴシック" pitchFamily="1" charset="-128"/>
              <a:cs typeface="Times New Roman" panose="02020603050405020304" pitchFamily="18" charset="0"/>
            </a:endParaRPr>
          </a:p>
        </p:txBody>
      </p:sp>
      <p:sp>
        <p:nvSpPr>
          <p:cNvPr id="15362" name="TextBox 8"/>
          <p:cNvSpPr txBox="1">
            <a:spLocks noChangeArrowheads="1"/>
          </p:cNvSpPr>
          <p:nvPr/>
        </p:nvSpPr>
        <p:spPr bwMode="auto">
          <a:xfrm>
            <a:off x="0" y="1143000"/>
            <a:ext cx="12160956" cy="5247590"/>
          </a:xfrm>
          <a:prstGeom prst="rect">
            <a:avLst/>
          </a:prstGeom>
          <a:noFill/>
          <a:ln w="9525">
            <a:noFill/>
            <a:miter lim="800000"/>
            <a:headEnd/>
            <a:tailEnd/>
          </a:ln>
        </p:spPr>
        <p:txBody>
          <a:bodyPr wrap="square">
            <a:spAutoFit/>
          </a:bodyPr>
          <a:lstStyle/>
          <a:p>
            <a:r>
              <a:rPr lang="en-US" sz="2300" b="1" dirty="0">
                <a:latin typeface="Times New Roman" panose="02020603050405020304" pitchFamily="18" charset="0"/>
                <a:cs typeface="Times New Roman" panose="02020603050405020304" pitchFamily="18" charset="0"/>
              </a:rPr>
              <a:t>Solution:</a:t>
            </a:r>
          </a:p>
          <a:p>
            <a:pPr marL="285750" indent="-285750" algn="just">
              <a:buFont typeface="Arial" panose="020B0604020202020204" pitchFamily="34" charset="0"/>
              <a:buChar char="•"/>
            </a:pPr>
            <a:r>
              <a:rPr lang="en-IN" sz="2300" dirty="0">
                <a:latin typeface="Times New Roman" panose="02020603050405020304" pitchFamily="18" charset="0"/>
                <a:cs typeface="Times New Roman" panose="02020603050405020304" pitchFamily="18" charset="0"/>
              </a:rPr>
              <a:t>To Overcome this problem we have introduced a autonomous fire extinguisher drone that </a:t>
            </a:r>
            <a:r>
              <a:rPr lang="en-US" sz="2300" dirty="0">
                <a:latin typeface="Times New Roman" panose="02020603050405020304" pitchFamily="18" charset="0"/>
                <a:cs typeface="Times New Roman" panose="02020603050405020304" pitchFamily="18" charset="0"/>
              </a:rPr>
              <a:t>Operates independently to navigate and address fires efficiently.</a:t>
            </a:r>
          </a:p>
          <a:p>
            <a:pPr algn="just"/>
            <a:endParaRPr lang="en-US" sz="2300" dirty="0">
              <a:latin typeface="Times New Roman" panose="02020603050405020304" pitchFamily="18" charset="0"/>
              <a:cs typeface="Times New Roman" panose="02020603050405020304" pitchFamily="18" charset="0"/>
            </a:endParaRPr>
          </a:p>
          <a:p>
            <a:pPr algn="just"/>
            <a:r>
              <a:rPr lang="en-US" sz="2300" b="1" dirty="0">
                <a:latin typeface="Times New Roman" panose="02020603050405020304" pitchFamily="18" charset="0"/>
                <a:cs typeface="Times New Roman" panose="02020603050405020304" pitchFamily="18" charset="0"/>
              </a:rPr>
              <a:t>Unique points:</a:t>
            </a: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Dual Detection Capabilities: </a:t>
            </a:r>
            <a:r>
              <a:rPr lang="en-US" sz="2000" dirty="0">
                <a:latin typeface="Times New Roman" panose="02020603050405020304" pitchFamily="18" charset="0"/>
                <a:cs typeface="Times New Roman" panose="02020603050405020304" pitchFamily="18" charset="0"/>
              </a:rPr>
              <a:t>The drone is equipped with advanced sensors and machine learning algorithms to simultaneously detect fire and locate humans in the vicinity of danger zones.</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Live surveillance: </a:t>
            </a:r>
            <a:r>
              <a:rPr lang="en-US" sz="2000" dirty="0">
                <a:latin typeface="Times New Roman" panose="02020603050405020304" pitchFamily="18" charset="0"/>
                <a:cs typeface="Times New Roman" panose="02020603050405020304" pitchFamily="18" charset="0"/>
              </a:rPr>
              <a:t>High-quality live footage from the onboard camera is streamed directly to rescue teams, enabling real-time assessment of the situation.</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Onboard Extinguishing System: </a:t>
            </a:r>
            <a:r>
              <a:rPr lang="en-US" sz="2000" dirty="0">
                <a:latin typeface="Times New Roman" panose="02020603050405020304" pitchFamily="18" charset="0"/>
                <a:cs typeface="Times New Roman" panose="02020603050405020304" pitchFamily="18" charset="0"/>
              </a:rPr>
              <a:t>Equipped with an efficient fire-suppressant mechanism, the drone actively reduces fire intensity until professional help arrives.</a:t>
            </a:r>
          </a:p>
          <a:p>
            <a:pPr algn="just"/>
            <a:endParaRPr lang="en-US" sz="20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Autonomous Deployment: </a:t>
            </a:r>
            <a:r>
              <a:rPr lang="en-US" sz="2000" dirty="0">
                <a:latin typeface="Times New Roman" panose="02020603050405020304" pitchFamily="18" charset="0"/>
                <a:cs typeface="Times New Roman" panose="02020603050405020304" pitchFamily="18" charset="0"/>
              </a:rPr>
              <a:t>The drone can be activated remotely upon receiving a message from a GSM module, eliminating the need for manual intervention.</a:t>
            </a:r>
          </a:p>
        </p:txBody>
      </p:sp>
      <p:sp>
        <p:nvSpPr>
          <p:cNvPr id="6" name="Slide Number Placeholder 5"/>
          <p:cNvSpPr>
            <a:spLocks noGrp="1"/>
          </p:cNvSpPr>
          <p:nvPr>
            <p:ph type="sldNum" sz="quarter" idx="12"/>
          </p:nvPr>
        </p:nvSpPr>
        <p:spPr/>
        <p:txBody>
          <a:bodyPr/>
          <a:lstStyle/>
          <a:p>
            <a:fld id="{677C3CE7-23F7-4828-823C-E0205DF2CF97}" type="slidenum">
              <a:rPr lang="en-US" b="1" smtClean="0">
                <a:solidFill>
                  <a:schemeClr val="bg1"/>
                </a:solidFill>
              </a:rPr>
              <a:pPr/>
              <a:t>2</a:t>
            </a:fld>
            <a:endParaRPr lang="en-US" b="1" dirty="0">
              <a:solidFill>
                <a:schemeClr val="bg1"/>
              </a:solidFill>
            </a:endParaRPr>
          </a:p>
        </p:txBody>
      </p:sp>
      <p:sp>
        <p:nvSpPr>
          <p:cNvPr id="7" name="Footer Placeholder 6"/>
          <p:cNvSpPr>
            <a:spLocks noGrp="1"/>
          </p:cNvSpPr>
          <p:nvPr>
            <p:ph type="ftr" sz="quarter" idx="11"/>
          </p:nvPr>
        </p:nvSpPr>
        <p:spPr>
          <a:xfrm>
            <a:off x="4648200" y="6356353"/>
            <a:ext cx="3204000" cy="365125"/>
          </a:xfrm>
        </p:spPr>
        <p:txBody>
          <a:bodyPr/>
          <a:lstStyle/>
          <a:p>
            <a:pPr>
              <a:defRPr/>
            </a:pPr>
            <a:r>
              <a:rPr lang="en-US" dirty="0">
                <a:solidFill>
                  <a:schemeClr val="bg1"/>
                </a:solidFill>
              </a:rPr>
              <a:t>@SIH Idea submission- Template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Box 91">
            <a:extLst>
              <a:ext uri="{FF2B5EF4-FFF2-40B4-BE49-F238E27FC236}">
                <a16:creationId xmlns:a16="http://schemas.microsoft.com/office/drawing/2014/main" id="{2B07B664-92D0-E105-009F-9D518CB071C6}"/>
              </a:ext>
            </a:extLst>
          </p:cNvPr>
          <p:cNvSpPr txBox="1"/>
          <p:nvPr/>
        </p:nvSpPr>
        <p:spPr>
          <a:xfrm>
            <a:off x="108155" y="650189"/>
            <a:ext cx="11995495" cy="5898095"/>
          </a:xfrm>
          <a:prstGeom prst="rect">
            <a:avLst/>
          </a:prstGeom>
          <a:solidFill>
            <a:schemeClr val="accent1">
              <a:lumMod val="40000"/>
              <a:lumOff val="60000"/>
            </a:schemeClr>
          </a:solidFill>
        </p:spPr>
        <p:txBody>
          <a:bodyPr wrap="square" rtlCol="0">
            <a:spAutoFit/>
          </a:bodyPr>
          <a:lstStyle/>
          <a:p>
            <a:endParaRPr lang="en-IN" dirty="0"/>
          </a:p>
        </p:txBody>
      </p:sp>
      <p:sp>
        <p:nvSpPr>
          <p:cNvPr id="2" name="Title 1">
            <a:extLst>
              <a:ext uri="{FF2B5EF4-FFF2-40B4-BE49-F238E27FC236}">
                <a16:creationId xmlns:a16="http://schemas.microsoft.com/office/drawing/2014/main" id="{0A9079C5-B117-251A-1102-06DE1B0C2BE2}"/>
              </a:ext>
            </a:extLst>
          </p:cNvPr>
          <p:cNvSpPr>
            <a:spLocks noGrp="1"/>
          </p:cNvSpPr>
          <p:nvPr>
            <p:ph type="title"/>
          </p:nvPr>
        </p:nvSpPr>
        <p:spPr>
          <a:xfrm>
            <a:off x="609600" y="-348042"/>
            <a:ext cx="10972800" cy="1143000"/>
          </a:xfrm>
        </p:spPr>
        <p:txBody>
          <a:bodyPr/>
          <a:lstStyle/>
          <a:p>
            <a:r>
              <a:rPr lang="en-IN" sz="3200" b="1" dirty="0">
                <a:latin typeface="Times New Roman" panose="02020603050405020304" pitchFamily="18" charset="0"/>
                <a:cs typeface="Times New Roman" panose="02020603050405020304" pitchFamily="18" charset="0"/>
              </a:rPr>
              <a:t>Working Process</a:t>
            </a:r>
          </a:p>
        </p:txBody>
      </p:sp>
      <p:sp>
        <p:nvSpPr>
          <p:cNvPr id="4" name="Slide Number Placeholder 3">
            <a:extLst>
              <a:ext uri="{FF2B5EF4-FFF2-40B4-BE49-F238E27FC236}">
                <a16:creationId xmlns:a16="http://schemas.microsoft.com/office/drawing/2014/main" id="{2101C7AC-714C-8DE6-0F5D-1E446924B016}"/>
              </a:ext>
            </a:extLst>
          </p:cNvPr>
          <p:cNvSpPr>
            <a:spLocks noGrp="1"/>
          </p:cNvSpPr>
          <p:nvPr>
            <p:ph type="sldNum" sz="quarter" idx="12"/>
          </p:nvPr>
        </p:nvSpPr>
        <p:spPr>
          <a:xfrm>
            <a:off x="8267237" y="6049339"/>
            <a:ext cx="2844800" cy="365125"/>
          </a:xfrm>
        </p:spPr>
        <p: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Live Video Transmission </a:t>
            </a:r>
          </a:p>
        </p:txBody>
      </p:sp>
      <p:pic>
        <p:nvPicPr>
          <p:cNvPr id="53" name="Picture 52">
            <a:extLst>
              <a:ext uri="{FF2B5EF4-FFF2-40B4-BE49-F238E27FC236}">
                <a16:creationId xmlns:a16="http://schemas.microsoft.com/office/drawing/2014/main" id="{569AFE02-F4E8-D00E-4548-B0991CAB191F}"/>
              </a:ext>
            </a:extLst>
          </p:cNvPr>
          <p:cNvPicPr>
            <a:picLocks noChangeAspect="1"/>
          </p:cNvPicPr>
          <p:nvPr/>
        </p:nvPicPr>
        <p:blipFill>
          <a:blip r:embed="rId2"/>
          <a:stretch>
            <a:fillRect/>
          </a:stretch>
        </p:blipFill>
        <p:spPr>
          <a:xfrm>
            <a:off x="193651" y="877928"/>
            <a:ext cx="2290916" cy="1526057"/>
          </a:xfrm>
          <a:prstGeom prst="rect">
            <a:avLst/>
          </a:prstGeom>
        </p:spPr>
      </p:pic>
      <p:cxnSp>
        <p:nvCxnSpPr>
          <p:cNvPr id="55" name="Straight Arrow Connector 54">
            <a:extLst>
              <a:ext uri="{FF2B5EF4-FFF2-40B4-BE49-F238E27FC236}">
                <a16:creationId xmlns:a16="http://schemas.microsoft.com/office/drawing/2014/main" id="{B5C13CD0-8EFE-6FF4-9FB5-543718C312F9}"/>
              </a:ext>
            </a:extLst>
          </p:cNvPr>
          <p:cNvCxnSpPr/>
          <p:nvPr/>
        </p:nvCxnSpPr>
        <p:spPr>
          <a:xfrm>
            <a:off x="1504934" y="2813733"/>
            <a:ext cx="884903" cy="12256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57" name="Picture 56">
            <a:extLst>
              <a:ext uri="{FF2B5EF4-FFF2-40B4-BE49-F238E27FC236}">
                <a16:creationId xmlns:a16="http://schemas.microsoft.com/office/drawing/2014/main" id="{538D765E-CE22-99E0-53F2-B747BAA216D6}"/>
              </a:ext>
            </a:extLst>
          </p:cNvPr>
          <p:cNvPicPr>
            <a:picLocks noChangeAspect="1"/>
          </p:cNvPicPr>
          <p:nvPr/>
        </p:nvPicPr>
        <p:blipFill>
          <a:blip r:embed="rId3"/>
          <a:stretch>
            <a:fillRect/>
          </a:stretch>
        </p:blipFill>
        <p:spPr>
          <a:xfrm>
            <a:off x="1999001" y="4355388"/>
            <a:ext cx="1956620" cy="1624684"/>
          </a:xfrm>
          <a:prstGeom prst="rect">
            <a:avLst/>
          </a:prstGeom>
        </p:spPr>
      </p:pic>
      <p:cxnSp>
        <p:nvCxnSpPr>
          <p:cNvPr id="61" name="Straight Arrow Connector 60">
            <a:extLst>
              <a:ext uri="{FF2B5EF4-FFF2-40B4-BE49-F238E27FC236}">
                <a16:creationId xmlns:a16="http://schemas.microsoft.com/office/drawing/2014/main" id="{2332D1B8-A0CF-A791-36FB-B2CA55297260}"/>
              </a:ext>
            </a:extLst>
          </p:cNvPr>
          <p:cNvCxnSpPr>
            <a:cxnSpLocks/>
          </p:cNvCxnSpPr>
          <p:nvPr/>
        </p:nvCxnSpPr>
        <p:spPr>
          <a:xfrm flipV="1">
            <a:off x="3152663" y="2770206"/>
            <a:ext cx="960355" cy="12500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4" name="Picture 63">
            <a:extLst>
              <a:ext uri="{FF2B5EF4-FFF2-40B4-BE49-F238E27FC236}">
                <a16:creationId xmlns:a16="http://schemas.microsoft.com/office/drawing/2014/main" id="{DDF831BF-83C9-9CBB-6D71-024A21A57C05}"/>
              </a:ext>
            </a:extLst>
          </p:cNvPr>
          <p:cNvPicPr>
            <a:picLocks noChangeAspect="1"/>
          </p:cNvPicPr>
          <p:nvPr/>
        </p:nvPicPr>
        <p:blipFill>
          <a:blip r:embed="rId4"/>
          <a:stretch>
            <a:fillRect/>
          </a:stretch>
        </p:blipFill>
        <p:spPr>
          <a:xfrm>
            <a:off x="3487155" y="932084"/>
            <a:ext cx="2290917" cy="1471901"/>
          </a:xfrm>
          <a:prstGeom prst="rect">
            <a:avLst/>
          </a:prstGeom>
        </p:spPr>
      </p:pic>
      <p:pic>
        <p:nvPicPr>
          <p:cNvPr id="66" name="Picture 65">
            <a:extLst>
              <a:ext uri="{FF2B5EF4-FFF2-40B4-BE49-F238E27FC236}">
                <a16:creationId xmlns:a16="http://schemas.microsoft.com/office/drawing/2014/main" id="{A30D56DA-5209-9920-3FE1-D0CEB2A0594D}"/>
              </a:ext>
            </a:extLst>
          </p:cNvPr>
          <p:cNvPicPr>
            <a:picLocks noChangeAspect="1"/>
          </p:cNvPicPr>
          <p:nvPr/>
        </p:nvPicPr>
        <p:blipFill>
          <a:blip r:embed="rId5"/>
          <a:stretch>
            <a:fillRect/>
          </a:stretch>
        </p:blipFill>
        <p:spPr>
          <a:xfrm>
            <a:off x="5108815" y="4355388"/>
            <a:ext cx="2602343" cy="1624684"/>
          </a:xfrm>
          <a:prstGeom prst="rect">
            <a:avLst/>
          </a:prstGeom>
        </p:spPr>
      </p:pic>
      <p:cxnSp>
        <p:nvCxnSpPr>
          <p:cNvPr id="67" name="Straight Arrow Connector 66">
            <a:extLst>
              <a:ext uri="{FF2B5EF4-FFF2-40B4-BE49-F238E27FC236}">
                <a16:creationId xmlns:a16="http://schemas.microsoft.com/office/drawing/2014/main" id="{5530881B-73D8-E437-282E-566A2D52A6F9}"/>
              </a:ext>
            </a:extLst>
          </p:cNvPr>
          <p:cNvCxnSpPr>
            <a:cxnSpLocks/>
          </p:cNvCxnSpPr>
          <p:nvPr/>
        </p:nvCxnSpPr>
        <p:spPr>
          <a:xfrm>
            <a:off x="4933846" y="2794611"/>
            <a:ext cx="1053999" cy="12918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72" name="Picture 71">
            <a:extLst>
              <a:ext uri="{FF2B5EF4-FFF2-40B4-BE49-F238E27FC236}">
                <a16:creationId xmlns:a16="http://schemas.microsoft.com/office/drawing/2014/main" id="{57E79E59-D796-707F-D52A-E7B5800367D5}"/>
              </a:ext>
            </a:extLst>
          </p:cNvPr>
          <p:cNvPicPr>
            <a:picLocks noChangeAspect="1"/>
          </p:cNvPicPr>
          <p:nvPr/>
        </p:nvPicPr>
        <p:blipFill>
          <a:blip r:embed="rId6"/>
          <a:stretch>
            <a:fillRect/>
          </a:stretch>
        </p:blipFill>
        <p:spPr>
          <a:xfrm>
            <a:off x="6935178" y="873007"/>
            <a:ext cx="2521974" cy="1535897"/>
          </a:xfrm>
          <a:prstGeom prst="rect">
            <a:avLst/>
          </a:prstGeom>
        </p:spPr>
      </p:pic>
      <p:cxnSp>
        <p:nvCxnSpPr>
          <p:cNvPr id="73" name="Straight Arrow Connector 72">
            <a:extLst>
              <a:ext uri="{FF2B5EF4-FFF2-40B4-BE49-F238E27FC236}">
                <a16:creationId xmlns:a16="http://schemas.microsoft.com/office/drawing/2014/main" id="{6E545E00-BD4F-B989-0414-90914FB4ADE8}"/>
              </a:ext>
            </a:extLst>
          </p:cNvPr>
          <p:cNvCxnSpPr>
            <a:cxnSpLocks/>
          </p:cNvCxnSpPr>
          <p:nvPr/>
        </p:nvCxnSpPr>
        <p:spPr>
          <a:xfrm>
            <a:off x="8348822" y="2849805"/>
            <a:ext cx="1054506" cy="12231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07F0AF9D-C244-9BFD-7DD3-BA03D1411083}"/>
              </a:ext>
            </a:extLst>
          </p:cNvPr>
          <p:cNvCxnSpPr>
            <a:cxnSpLocks/>
          </p:cNvCxnSpPr>
          <p:nvPr/>
        </p:nvCxnSpPr>
        <p:spPr>
          <a:xfrm flipV="1">
            <a:off x="6657027" y="2836372"/>
            <a:ext cx="960355" cy="12500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76" name="Picture 75">
            <a:extLst>
              <a:ext uri="{FF2B5EF4-FFF2-40B4-BE49-F238E27FC236}">
                <a16:creationId xmlns:a16="http://schemas.microsoft.com/office/drawing/2014/main" id="{1B99C121-A165-94F4-EB53-F5F02E68BEA8}"/>
              </a:ext>
            </a:extLst>
          </p:cNvPr>
          <p:cNvPicPr>
            <a:picLocks noChangeAspect="1"/>
          </p:cNvPicPr>
          <p:nvPr/>
        </p:nvPicPr>
        <p:blipFill>
          <a:blip r:embed="rId7"/>
          <a:stretch>
            <a:fillRect/>
          </a:stretch>
        </p:blipFill>
        <p:spPr>
          <a:xfrm>
            <a:off x="8864352" y="4179679"/>
            <a:ext cx="1650571" cy="1844099"/>
          </a:xfrm>
          <a:prstGeom prst="rect">
            <a:avLst/>
          </a:prstGeom>
        </p:spPr>
      </p:pic>
      <p:pic>
        <p:nvPicPr>
          <p:cNvPr id="80" name="Picture 79">
            <a:extLst>
              <a:ext uri="{FF2B5EF4-FFF2-40B4-BE49-F238E27FC236}">
                <a16:creationId xmlns:a16="http://schemas.microsoft.com/office/drawing/2014/main" id="{DB71BE1B-0166-8C0D-B15C-45FCC33F2E15}"/>
              </a:ext>
            </a:extLst>
          </p:cNvPr>
          <p:cNvPicPr>
            <a:picLocks noChangeAspect="1"/>
          </p:cNvPicPr>
          <p:nvPr/>
        </p:nvPicPr>
        <p:blipFill>
          <a:blip r:embed="rId8"/>
          <a:stretch>
            <a:fillRect/>
          </a:stretch>
        </p:blipFill>
        <p:spPr>
          <a:xfrm>
            <a:off x="10079506" y="650189"/>
            <a:ext cx="2024144" cy="1844099"/>
          </a:xfrm>
          <a:prstGeom prst="rect">
            <a:avLst/>
          </a:prstGeom>
        </p:spPr>
      </p:pic>
      <p:cxnSp>
        <p:nvCxnSpPr>
          <p:cNvPr id="81" name="Straight Arrow Connector 80">
            <a:extLst>
              <a:ext uri="{FF2B5EF4-FFF2-40B4-BE49-F238E27FC236}">
                <a16:creationId xmlns:a16="http://schemas.microsoft.com/office/drawing/2014/main" id="{8FF89873-42D0-DC1F-6B58-E53B971FC45B}"/>
              </a:ext>
            </a:extLst>
          </p:cNvPr>
          <p:cNvCxnSpPr>
            <a:cxnSpLocks/>
          </p:cNvCxnSpPr>
          <p:nvPr/>
        </p:nvCxnSpPr>
        <p:spPr>
          <a:xfrm flipV="1">
            <a:off x="9936085" y="2842280"/>
            <a:ext cx="960355" cy="12500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3" name="TextBox 82">
            <a:extLst>
              <a:ext uri="{FF2B5EF4-FFF2-40B4-BE49-F238E27FC236}">
                <a16:creationId xmlns:a16="http://schemas.microsoft.com/office/drawing/2014/main" id="{97D4E9CA-F55A-4B88-CB55-3CC16C7F71EA}"/>
              </a:ext>
            </a:extLst>
          </p:cNvPr>
          <p:cNvSpPr txBox="1"/>
          <p:nvPr/>
        </p:nvSpPr>
        <p:spPr>
          <a:xfrm>
            <a:off x="193651" y="2408904"/>
            <a:ext cx="2290917"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Fire Accidents Occurs</a:t>
            </a:r>
          </a:p>
        </p:txBody>
      </p:sp>
      <p:sp>
        <p:nvSpPr>
          <p:cNvPr id="84" name="TextBox 83">
            <a:extLst>
              <a:ext uri="{FF2B5EF4-FFF2-40B4-BE49-F238E27FC236}">
                <a16:creationId xmlns:a16="http://schemas.microsoft.com/office/drawing/2014/main" id="{46B98CDF-A3F3-0DAC-C2B5-DDBDFF1F4FCC}"/>
              </a:ext>
            </a:extLst>
          </p:cNvPr>
          <p:cNvSpPr txBox="1"/>
          <p:nvPr/>
        </p:nvSpPr>
        <p:spPr>
          <a:xfrm>
            <a:off x="3487154" y="2404851"/>
            <a:ext cx="2290917"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Drone Takes Off</a:t>
            </a:r>
          </a:p>
        </p:txBody>
      </p:sp>
      <p:sp>
        <p:nvSpPr>
          <p:cNvPr id="85" name="TextBox 84">
            <a:extLst>
              <a:ext uri="{FF2B5EF4-FFF2-40B4-BE49-F238E27FC236}">
                <a16:creationId xmlns:a16="http://schemas.microsoft.com/office/drawing/2014/main" id="{A7D95498-034C-5B4D-D30E-068A7B2B75A7}"/>
              </a:ext>
            </a:extLst>
          </p:cNvPr>
          <p:cNvSpPr txBox="1"/>
          <p:nvPr/>
        </p:nvSpPr>
        <p:spPr>
          <a:xfrm>
            <a:off x="6894549" y="2423872"/>
            <a:ext cx="2602342"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Detects Fire And Humans</a:t>
            </a:r>
          </a:p>
        </p:txBody>
      </p:sp>
      <p:sp>
        <p:nvSpPr>
          <p:cNvPr id="86" name="TextBox 85">
            <a:extLst>
              <a:ext uri="{FF2B5EF4-FFF2-40B4-BE49-F238E27FC236}">
                <a16:creationId xmlns:a16="http://schemas.microsoft.com/office/drawing/2014/main" id="{ABFEE4BF-BFE6-553C-1B61-8A2766CBA970}"/>
              </a:ext>
            </a:extLst>
          </p:cNvPr>
          <p:cNvSpPr txBox="1"/>
          <p:nvPr/>
        </p:nvSpPr>
        <p:spPr>
          <a:xfrm>
            <a:off x="9790407" y="2494288"/>
            <a:ext cx="2602342"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Fire Extinguishing</a:t>
            </a:r>
          </a:p>
        </p:txBody>
      </p:sp>
      <p:sp>
        <p:nvSpPr>
          <p:cNvPr id="87" name="TextBox 86">
            <a:extLst>
              <a:ext uri="{FF2B5EF4-FFF2-40B4-BE49-F238E27FC236}">
                <a16:creationId xmlns:a16="http://schemas.microsoft.com/office/drawing/2014/main" id="{F7AB6BC6-5B91-0F14-F6EA-A369EE990E6F}"/>
              </a:ext>
            </a:extLst>
          </p:cNvPr>
          <p:cNvSpPr txBox="1"/>
          <p:nvPr/>
        </p:nvSpPr>
        <p:spPr>
          <a:xfrm>
            <a:off x="1676140" y="6027388"/>
            <a:ext cx="2602342"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SOS alarm </a:t>
            </a:r>
          </a:p>
        </p:txBody>
      </p:sp>
      <p:sp>
        <p:nvSpPr>
          <p:cNvPr id="88" name="TextBox 87">
            <a:extLst>
              <a:ext uri="{FF2B5EF4-FFF2-40B4-BE49-F238E27FC236}">
                <a16:creationId xmlns:a16="http://schemas.microsoft.com/office/drawing/2014/main" id="{8394952A-5DFD-2952-C5E2-5004FCBE6AC4}"/>
              </a:ext>
            </a:extLst>
          </p:cNvPr>
          <p:cNvSpPr txBox="1"/>
          <p:nvPr/>
        </p:nvSpPr>
        <p:spPr>
          <a:xfrm>
            <a:off x="5209850" y="6011116"/>
            <a:ext cx="2602342"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Surveillance Process </a:t>
            </a:r>
          </a:p>
        </p:txBody>
      </p:sp>
    </p:spTree>
    <p:extLst>
      <p:ext uri="{BB962C8B-B14F-4D97-AF65-F5344CB8AC3E}">
        <p14:creationId xmlns:p14="http://schemas.microsoft.com/office/powerpoint/2010/main" val="3246120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2B9F071-2279-DED6-FC3E-68712DC757A0}"/>
              </a:ext>
            </a:extLst>
          </p:cNvPr>
          <p:cNvSpPr/>
          <p:nvPr/>
        </p:nvSpPr>
        <p:spPr>
          <a:xfrm>
            <a:off x="329773" y="1395246"/>
            <a:ext cx="3042692" cy="46972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17409" name="Title 1"/>
          <p:cNvSpPr>
            <a:spLocks noGrp="1"/>
          </p:cNvSpPr>
          <p:nvPr>
            <p:ph type="title"/>
          </p:nvPr>
        </p:nvSpPr>
        <p:spPr>
          <a:xfrm>
            <a:off x="474289" y="-169698"/>
            <a:ext cx="10972800" cy="1143000"/>
          </a:xfrm>
        </p:spPr>
        <p:txBody>
          <a:bodyPr/>
          <a:lstStyle/>
          <a:p>
            <a:pPr eaLnBrk="1" hangingPunct="1"/>
            <a:r>
              <a:rPr lang="en-US" sz="3600" b="1" dirty="0">
                <a:latin typeface="Times New Roman" panose="02020603050405020304" pitchFamily="18" charset="0"/>
                <a:ea typeface="ＭＳ Ｐゴシック" pitchFamily="1" charset="-128"/>
                <a:cs typeface="Times New Roman" panose="02020603050405020304" pitchFamily="18" charset="0"/>
              </a:rPr>
              <a:t>TECHNICAL APPROACH</a:t>
            </a:r>
          </a:p>
        </p:txBody>
      </p:sp>
      <p:sp>
        <p:nvSpPr>
          <p:cNvPr id="17410" name="TextBox 8"/>
          <p:cNvSpPr txBox="1">
            <a:spLocks noChangeArrowheads="1"/>
          </p:cNvSpPr>
          <p:nvPr/>
        </p:nvSpPr>
        <p:spPr bwMode="auto">
          <a:xfrm>
            <a:off x="474289" y="1524904"/>
            <a:ext cx="4460648" cy="3785652"/>
          </a:xfrm>
          <a:prstGeom prst="rect">
            <a:avLst/>
          </a:prstGeom>
          <a:noFill/>
          <a:ln w="9525">
            <a:noFill/>
            <a:miter lim="800000"/>
            <a:headEnd/>
            <a:tailEnd/>
          </a:ln>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Libraries Used:</a:t>
            </a:r>
          </a:p>
          <a:p>
            <a:pPr marL="457200" indent="-4572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OpenCV</a:t>
            </a:r>
          </a:p>
          <a:p>
            <a:pPr marL="457200" indent="-4572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Pytorch</a:t>
            </a:r>
          </a:p>
          <a:p>
            <a:pPr marL="457200" indent="-4572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Ultralytics </a:t>
            </a:r>
          </a:p>
          <a:p>
            <a:pPr algn="just"/>
            <a:endParaRPr lang="en-IN"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Datasets Used:</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Kaggle Dataset</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Models Used:</a:t>
            </a:r>
          </a:p>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Yolo V8 Model</a:t>
            </a:r>
          </a:p>
        </p:txBody>
      </p:sp>
      <p:sp>
        <p:nvSpPr>
          <p:cNvPr id="6" name="Slide Number Placeholder 5"/>
          <p:cNvSpPr>
            <a:spLocks noGrp="1"/>
          </p:cNvSpPr>
          <p:nvPr>
            <p:ph type="sldNum" sz="quarter" idx="12"/>
          </p:nvPr>
        </p:nvSpPr>
        <p:spPr/>
        <p:txBody>
          <a:bodyPr/>
          <a:lstStyle/>
          <a:p>
            <a:fld id="{677C3CE7-23F7-4828-823C-E0205DF2CF97}" type="slidenum">
              <a:rPr lang="en-US" b="1">
                <a:solidFill>
                  <a:schemeClr val="bg1"/>
                </a:solidFill>
              </a:rPr>
              <a:pPr/>
              <a:t>4</a:t>
            </a:fld>
            <a:endParaRPr lang="en-US" b="1" dirty="0">
              <a:solidFill>
                <a:schemeClr val="bg1"/>
              </a:solidFill>
            </a:endParaRPr>
          </a:p>
        </p:txBody>
      </p:sp>
      <p:sp>
        <p:nvSpPr>
          <p:cNvPr id="7" name="Footer Placeholder 6"/>
          <p:cNvSpPr>
            <a:spLocks noGrp="1"/>
          </p:cNvSpPr>
          <p:nvPr>
            <p:ph type="ftr" sz="quarter" idx="11"/>
          </p:nvPr>
        </p:nvSpPr>
        <p:spPr>
          <a:xfrm>
            <a:off x="4648200" y="6356353"/>
            <a:ext cx="3204000" cy="365125"/>
          </a:xfrm>
        </p:spPr>
        <p:txBody>
          <a:bodyPr/>
          <a:lstStyle/>
          <a:p>
            <a:pPr>
              <a:defRPr/>
            </a:pPr>
            <a:r>
              <a:rPr lang="en-US">
                <a:solidFill>
                  <a:schemeClr val="bg1"/>
                </a:solidFill>
              </a:rPr>
              <a:t>@SIH Idea submission- Template</a:t>
            </a:r>
            <a:endParaRPr lang="en-US" dirty="0">
              <a:solidFill>
                <a:schemeClr val="bg1"/>
              </a:solidFill>
            </a:endParaRPr>
          </a:p>
        </p:txBody>
      </p:sp>
      <p:sp>
        <p:nvSpPr>
          <p:cNvPr id="3" name="Rectangle 1">
            <a:extLst>
              <a:ext uri="{FF2B5EF4-FFF2-40B4-BE49-F238E27FC236}">
                <a16:creationId xmlns:a16="http://schemas.microsoft.com/office/drawing/2014/main" id="{08FF691F-E0D9-C2F0-580D-6947DCF05B56}"/>
              </a:ext>
            </a:extLst>
          </p:cNvPr>
          <p:cNvSpPr>
            <a:spLocks noChangeArrowheads="1"/>
          </p:cNvSpPr>
          <p:nvPr/>
        </p:nvSpPr>
        <p:spPr bwMode="auto">
          <a:xfrm>
            <a:off x="3516981" y="0"/>
            <a:ext cx="8638691"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defTabSz="914400" eaLnBrk="0" hangingPunct="0"/>
            <a:endPar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0" algn="just" defTabSz="914400" eaLnBrk="0" hangingPunct="0"/>
            <a:endParaRPr lang="en-US" altLang="en-US" sz="2400" b="1" dirty="0">
              <a:latin typeface="Times New Roman" panose="02020603050405020304" pitchFamily="18" charset="0"/>
              <a:cs typeface="Times New Roman" panose="02020603050405020304" pitchFamily="18" charset="0"/>
            </a:endParaRPr>
          </a:p>
          <a:p>
            <a:pPr lvl="0" algn="just" defTabSz="914400" eaLnBrk="0" hangingPunct="0"/>
            <a:endPar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0" algn="just" defTabSz="914400" eaLnBrk="0" hangingPunct="0"/>
            <a:endParaRPr lang="en-US" altLang="en-US" sz="2400" b="1" dirty="0">
              <a:latin typeface="Times New Roman" panose="02020603050405020304" pitchFamily="18" charset="0"/>
              <a:cs typeface="Times New Roman" panose="02020603050405020304" pitchFamily="18" charset="0"/>
            </a:endParaRPr>
          </a:p>
          <a:p>
            <a:pPr lvl="0" algn="just" defTabSz="914400" eaLnBrk="0" hangingPunct="0"/>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Hardware Components :</a:t>
            </a:r>
          </a:p>
          <a:p>
            <a:pPr marL="342900" lvl="0" indent="-342900" algn="just" defTabSz="914400" eaLnBrk="0" hangingPunct="0">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Pixhawk 2.4.8 </a:t>
            </a:r>
          </a:p>
          <a:p>
            <a:pPr marL="342900" lvl="0" indent="-342900" algn="just" defTabSz="914400" eaLnBrk="0" hangingPunct="0">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Raspberry pi 5</a:t>
            </a:r>
          </a:p>
          <a:p>
            <a:pPr marL="342900" lvl="0" indent="-342900" algn="just" defTabSz="914400" eaLnBrk="0" hangingPunct="0">
              <a:buFont typeface="Arial" panose="020B0604020202020204" pitchFamily="34" charset="0"/>
              <a:buChar char="•"/>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Logitech Camera</a:t>
            </a:r>
          </a:p>
          <a:p>
            <a:pPr marL="342900" lvl="0" indent="-342900" algn="just" defTabSz="914400" eaLnBrk="0" hangingPunct="0">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GSM 900A Module</a:t>
            </a:r>
          </a:p>
          <a:p>
            <a:pPr marL="342900" lvl="0" indent="-342900" algn="just" defTabSz="914400" eaLnBrk="0" hangingPunct="0">
              <a:buFont typeface="Arial" panose="020B0604020202020204" pitchFamily="34" charset="0"/>
              <a:buChar char="•"/>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Servo Motors</a:t>
            </a:r>
          </a:p>
          <a:p>
            <a:pPr lvl="0" algn="just" defTabSz="914400" eaLnBrk="0" hangingPunct="0"/>
            <a:endParaRPr lang="en-US" altLang="en-US" sz="2400" b="1" dirty="0">
              <a:latin typeface="Times New Roman" panose="02020603050405020304" pitchFamily="18" charset="0"/>
              <a:cs typeface="Times New Roman" panose="02020603050405020304" pitchFamily="18" charset="0"/>
            </a:endParaRPr>
          </a:p>
          <a:p>
            <a:pPr lvl="0" algn="just" defTabSz="914400" eaLnBrk="0" hangingPunct="0">
              <a:buFontTx/>
              <a:buChar char="•"/>
            </a:pPr>
            <a:r>
              <a:rPr lang="en-US" altLang="en-US" sz="2400" b="1" dirty="0">
                <a:latin typeface="Times New Roman" panose="02020603050405020304" pitchFamily="18" charset="0"/>
                <a:cs typeface="Times New Roman" panose="02020603050405020304" pitchFamily="18" charset="0"/>
              </a:rPr>
              <a:t>Extensive Datasets</a:t>
            </a:r>
            <a:r>
              <a:rPr lang="en-US" altLang="en-US" sz="2400" dirty="0">
                <a:latin typeface="Times New Roman" panose="02020603050405020304" pitchFamily="18" charset="0"/>
                <a:cs typeface="Times New Roman" panose="02020603050405020304" pitchFamily="18" charset="0"/>
              </a:rPr>
              <a:t>: Models are trained on large collections of fire images and small videos.</a:t>
            </a:r>
            <a:endParaRPr lang="en-US" altLang="en-US" sz="2400" b="1" dirty="0">
              <a:latin typeface="Times New Roman" panose="02020603050405020304" pitchFamily="18" charset="0"/>
              <a:cs typeface="Times New Roman" panose="02020603050405020304" pitchFamily="18" charset="0"/>
            </a:endParaRPr>
          </a:p>
          <a:p>
            <a:pPr lvl="0" algn="just" defTabSz="914400" eaLnBrk="0" hangingPunct="0">
              <a:buFontTx/>
              <a:buChar char="•"/>
            </a:pPr>
            <a:r>
              <a:rPr lang="en-US" altLang="en-US" sz="2400" b="1" dirty="0">
                <a:latin typeface="Times New Roman" panose="02020603050405020304" pitchFamily="18" charset="0"/>
                <a:cs typeface="Times New Roman" panose="02020603050405020304" pitchFamily="18" charset="0"/>
              </a:rPr>
              <a:t>Varied Scenarios</a:t>
            </a:r>
            <a:r>
              <a:rPr lang="en-US" altLang="en-US" sz="2400" dirty="0">
                <a:latin typeface="Times New Roman" panose="02020603050405020304" pitchFamily="18" charset="0"/>
                <a:cs typeface="Times New Roman" panose="02020603050405020304" pitchFamily="18" charset="0"/>
              </a:rPr>
              <a:t>: Includes diverse fire conditions and environments.</a:t>
            </a:r>
          </a:p>
          <a:p>
            <a:pPr lvl="0" algn="just" defTabSz="914400" eaLnBrk="0" hangingPunct="0">
              <a:buFontTx/>
              <a:buChar char="•"/>
            </a:pPr>
            <a:r>
              <a:rPr lang="en-US" altLang="en-US" sz="2400" b="1" dirty="0">
                <a:latin typeface="Times New Roman" panose="02020603050405020304" pitchFamily="18" charset="0"/>
                <a:cs typeface="Times New Roman" panose="02020603050405020304" pitchFamily="18" charset="0"/>
              </a:rPr>
              <a:t>Enhanced Accuracy</a:t>
            </a:r>
            <a:r>
              <a:rPr lang="en-US" altLang="en-US" sz="2400" dirty="0">
                <a:latin typeface="Times New Roman" panose="02020603050405020304" pitchFamily="18" charset="0"/>
                <a:cs typeface="Times New Roman" panose="02020603050405020304" pitchFamily="18" charset="0"/>
              </a:rPr>
              <a:t>: Improves detection capabilities by learning from a wide range of fire situations.</a:t>
            </a:r>
          </a:p>
          <a:p>
            <a:pPr lvl="0" algn="just" defTabSz="914400" eaLnBrk="0" hangingPunct="0"/>
            <a:endParaRPr lang="en-US" altLang="en-US" sz="2400" dirty="0">
              <a:latin typeface="Times New Roman" panose="02020603050405020304" pitchFamily="18" charset="0"/>
              <a:cs typeface="Times New Roman" panose="02020603050405020304" pitchFamily="18" charset="0"/>
            </a:endParaRPr>
          </a:p>
          <a:p>
            <a:pPr lvl="0" algn="just" defTabSz="914400" eaLnBrk="0" hangingPunct="0"/>
            <a:endPar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0" algn="just" defTabSz="914400" eaLnBrk="0" hangingPunct="0"/>
            <a:endPar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AE105B6-6854-B85B-D2EE-BA992AB83AAA}"/>
              </a:ext>
            </a:extLst>
          </p:cNvPr>
          <p:cNvPicPr>
            <a:picLocks noChangeAspect="1"/>
          </p:cNvPicPr>
          <p:nvPr/>
        </p:nvPicPr>
        <p:blipFill>
          <a:blip r:embed="rId3"/>
          <a:stretch>
            <a:fillRect/>
          </a:stretch>
        </p:blipFill>
        <p:spPr>
          <a:xfrm>
            <a:off x="6909931" y="952779"/>
            <a:ext cx="1526979" cy="1526979"/>
          </a:xfrm>
          <a:prstGeom prst="rect">
            <a:avLst/>
          </a:prstGeom>
        </p:spPr>
      </p:pic>
      <p:pic>
        <p:nvPicPr>
          <p:cNvPr id="9" name="Picture 8">
            <a:extLst>
              <a:ext uri="{FF2B5EF4-FFF2-40B4-BE49-F238E27FC236}">
                <a16:creationId xmlns:a16="http://schemas.microsoft.com/office/drawing/2014/main" id="{37BB51DB-6FC5-2DBF-8C7E-37D0056FC987}"/>
              </a:ext>
            </a:extLst>
          </p:cNvPr>
          <p:cNvPicPr>
            <a:picLocks noChangeAspect="1"/>
          </p:cNvPicPr>
          <p:nvPr/>
        </p:nvPicPr>
        <p:blipFill>
          <a:blip r:embed="rId4"/>
          <a:stretch>
            <a:fillRect/>
          </a:stretch>
        </p:blipFill>
        <p:spPr>
          <a:xfrm>
            <a:off x="8436911" y="1213372"/>
            <a:ext cx="1452499" cy="971397"/>
          </a:xfrm>
          <a:prstGeom prst="rect">
            <a:avLst/>
          </a:prstGeom>
        </p:spPr>
      </p:pic>
      <p:pic>
        <p:nvPicPr>
          <p:cNvPr id="15" name="Picture 14">
            <a:extLst>
              <a:ext uri="{FF2B5EF4-FFF2-40B4-BE49-F238E27FC236}">
                <a16:creationId xmlns:a16="http://schemas.microsoft.com/office/drawing/2014/main" id="{C12CB8AD-E9B5-820D-FC17-AD419FC9D11E}"/>
              </a:ext>
            </a:extLst>
          </p:cNvPr>
          <p:cNvPicPr>
            <a:picLocks noChangeAspect="1"/>
          </p:cNvPicPr>
          <p:nvPr/>
        </p:nvPicPr>
        <p:blipFill>
          <a:blip r:embed="rId5"/>
          <a:stretch>
            <a:fillRect/>
          </a:stretch>
        </p:blipFill>
        <p:spPr>
          <a:xfrm>
            <a:off x="7647350" y="2225880"/>
            <a:ext cx="1376516" cy="1376516"/>
          </a:xfrm>
          <a:prstGeom prst="rect">
            <a:avLst/>
          </a:prstGeom>
        </p:spPr>
      </p:pic>
      <p:pic>
        <p:nvPicPr>
          <p:cNvPr id="17" name="Picture 16">
            <a:extLst>
              <a:ext uri="{FF2B5EF4-FFF2-40B4-BE49-F238E27FC236}">
                <a16:creationId xmlns:a16="http://schemas.microsoft.com/office/drawing/2014/main" id="{6593CD46-6F84-471A-947C-25F584340187}"/>
              </a:ext>
            </a:extLst>
          </p:cNvPr>
          <p:cNvPicPr>
            <a:picLocks noChangeAspect="1"/>
          </p:cNvPicPr>
          <p:nvPr/>
        </p:nvPicPr>
        <p:blipFill>
          <a:blip r:embed="rId6"/>
          <a:stretch>
            <a:fillRect/>
          </a:stretch>
        </p:blipFill>
        <p:spPr>
          <a:xfrm>
            <a:off x="9613037" y="2278782"/>
            <a:ext cx="1473339" cy="1218278"/>
          </a:xfrm>
          <a:prstGeom prst="rect">
            <a:avLst/>
          </a:prstGeom>
        </p:spPr>
      </p:pic>
      <p:pic>
        <p:nvPicPr>
          <p:cNvPr id="8" name="Picture 7">
            <a:extLst>
              <a:ext uri="{FF2B5EF4-FFF2-40B4-BE49-F238E27FC236}">
                <a16:creationId xmlns:a16="http://schemas.microsoft.com/office/drawing/2014/main" id="{6FB68C14-8643-4343-ECB5-BFB448DA451E}"/>
              </a:ext>
            </a:extLst>
          </p:cNvPr>
          <p:cNvPicPr>
            <a:picLocks noChangeAspect="1"/>
          </p:cNvPicPr>
          <p:nvPr/>
        </p:nvPicPr>
        <p:blipFill>
          <a:blip r:embed="rId7"/>
          <a:stretch>
            <a:fillRect/>
          </a:stretch>
        </p:blipFill>
        <p:spPr>
          <a:xfrm>
            <a:off x="10544464" y="1060504"/>
            <a:ext cx="1134349" cy="112426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2" name="Picture 14" descr="Fire fighting drone | dry powder fire extinguishing boom firefighting drone">
            <a:extLst>
              <a:ext uri="{FF2B5EF4-FFF2-40B4-BE49-F238E27FC236}">
                <a16:creationId xmlns:a16="http://schemas.microsoft.com/office/drawing/2014/main" id="{C80695E2-618D-5539-2C70-E16DD2CE6CBA}"/>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152525" y="1063628"/>
            <a:ext cx="9886950" cy="5657850"/>
          </a:xfrm>
          <a:prstGeom prst="rect">
            <a:avLst/>
          </a:prstGeom>
          <a:noFill/>
          <a:extLst>
            <a:ext uri="{909E8E84-426E-40DD-AFC4-6F175D3DCCD1}">
              <a14:hiddenFill xmlns:a14="http://schemas.microsoft.com/office/drawing/2010/main">
                <a:solidFill>
                  <a:srgbClr val="FFFFFF"/>
                </a:solidFill>
              </a14:hiddenFill>
            </a:ext>
          </a:extLst>
        </p:spPr>
      </p:pic>
      <p:sp>
        <p:nvSpPr>
          <p:cNvPr id="17410" name="TextBox 8"/>
          <p:cNvSpPr txBox="1">
            <a:spLocks noChangeArrowheads="1"/>
          </p:cNvSpPr>
          <p:nvPr/>
        </p:nvSpPr>
        <p:spPr bwMode="auto">
          <a:xfrm>
            <a:off x="225525" y="1220257"/>
            <a:ext cx="10745124" cy="5201424"/>
          </a:xfrm>
          <a:prstGeom prst="rect">
            <a:avLst/>
          </a:prstGeom>
          <a:noFill/>
          <a:ln w="9525">
            <a:noFill/>
            <a:miter lim="800000"/>
            <a:headEnd/>
            <a:tailEnd/>
          </a:ln>
        </p:spPr>
        <p:txBody>
          <a:bodyPr wrap="square">
            <a:spAutoFit/>
          </a:bodyPr>
          <a:lstStyle/>
          <a:p>
            <a:r>
              <a:rPr lang="en-US" sz="2400" b="1" dirty="0">
                <a:latin typeface="Times New Roman" panose="02020603050405020304" pitchFamily="18" charset="0"/>
                <a:cs typeface="Times New Roman" panose="02020603050405020304" pitchFamily="18" charset="0"/>
              </a:rPr>
              <a:t>Potential Impact on the Target Audience</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Emergency Responders:</a:t>
            </a: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Efficiency</a:t>
            </a:r>
            <a:r>
              <a:rPr lang="en-US" sz="2000" dirty="0">
                <a:latin typeface="Times New Roman" panose="02020603050405020304" pitchFamily="18" charset="0"/>
                <a:cs typeface="Times New Roman" panose="02020603050405020304" pitchFamily="18" charset="0"/>
              </a:rPr>
              <a:t>: Enhances real-time response and control.</a:t>
            </a:r>
          </a:p>
          <a:p>
            <a:r>
              <a:rPr lang="en-US" sz="2000" b="1" dirty="0">
                <a:latin typeface="Times New Roman" panose="02020603050405020304" pitchFamily="18" charset="0"/>
                <a:cs typeface="Times New Roman" panose="02020603050405020304" pitchFamily="18" charset="0"/>
              </a:rPr>
              <a:t>        Safety</a:t>
            </a:r>
            <a:r>
              <a:rPr lang="en-US" sz="2000" dirty="0">
                <a:latin typeface="Times New Roman" panose="02020603050405020304" pitchFamily="18" charset="0"/>
                <a:cs typeface="Times New Roman" panose="02020603050405020304" pitchFamily="18" charset="0"/>
              </a:rPr>
              <a:t>: Reduces exposure to fire hazards.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Communities:</a:t>
            </a:r>
            <a:endParaRPr lang="en-US" sz="2000" dirty="0">
              <a:latin typeface="Times New Roman" panose="02020603050405020304" pitchFamily="18" charset="0"/>
              <a:cs typeface="Times New Roman" panose="02020603050405020304" pitchFamily="18" charset="0"/>
            </a:endParaRPr>
          </a:p>
          <a:p>
            <a:pPr lvl="1"/>
            <a:r>
              <a:rPr lang="en-US" sz="2000" b="1" dirty="0">
                <a:latin typeface="Times New Roman" panose="02020603050405020304" pitchFamily="18" charset="0"/>
                <a:cs typeface="Times New Roman" panose="02020603050405020304" pitchFamily="18" charset="0"/>
              </a:rPr>
              <a:t>Confidence</a:t>
            </a:r>
            <a:r>
              <a:rPr lang="en-US" sz="2000" dirty="0">
                <a:latin typeface="Times New Roman" panose="02020603050405020304" pitchFamily="18" charset="0"/>
                <a:cs typeface="Times New Roman" panose="02020603050405020304" pitchFamily="18" charset="0"/>
              </a:rPr>
              <a:t>: Improves trust in emergency services.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Industries:</a:t>
            </a:r>
            <a:endParaRPr lang="en-US" sz="2000" dirty="0">
              <a:latin typeface="Times New Roman" panose="02020603050405020304" pitchFamily="18" charset="0"/>
              <a:cs typeface="Times New Roman" panose="02020603050405020304" pitchFamily="18" charset="0"/>
            </a:endParaRPr>
          </a:p>
          <a:p>
            <a:pPr lvl="1"/>
            <a:r>
              <a:rPr lang="en-US" sz="2000" b="1" dirty="0">
                <a:latin typeface="Times New Roman" panose="02020603050405020304" pitchFamily="18" charset="0"/>
                <a:cs typeface="Times New Roman" panose="02020603050405020304" pitchFamily="18" charset="0"/>
              </a:rPr>
              <a:t>Risk Reduction</a:t>
            </a:r>
            <a:r>
              <a:rPr lang="en-US" sz="2000" dirty="0">
                <a:latin typeface="Times New Roman" panose="02020603050405020304" pitchFamily="18" charset="0"/>
                <a:cs typeface="Times New Roman" panose="02020603050405020304" pitchFamily="18" charset="0"/>
              </a:rPr>
              <a:t>: Lowers fire hazards in critical areas.</a:t>
            </a:r>
          </a:p>
          <a:p>
            <a:pPr lvl="1"/>
            <a:r>
              <a:rPr lang="en-US" sz="2000" b="1" dirty="0">
                <a:latin typeface="Times New Roman" panose="02020603050405020304" pitchFamily="18" charset="0"/>
                <a:cs typeface="Times New Roman" panose="02020603050405020304" pitchFamily="18" charset="0"/>
              </a:rPr>
              <a:t>Continuity</a:t>
            </a:r>
            <a:r>
              <a:rPr lang="en-US" sz="2000" dirty="0">
                <a:latin typeface="Times New Roman" panose="02020603050405020304" pitchFamily="18" charset="0"/>
                <a:cs typeface="Times New Roman" panose="02020603050405020304" pitchFamily="18" charset="0"/>
              </a:rPr>
              <a:t>: Reduces downtime and losses.</a:t>
            </a:r>
          </a:p>
          <a:p>
            <a:pPr lvl="1"/>
            <a:endParaRPr lang="en-US" sz="2000" dirty="0">
              <a:latin typeface="Times New Roman" panose="02020603050405020304" pitchFamily="18" charset="0"/>
              <a:cs typeface="Times New Roman" panose="02020603050405020304" pitchFamily="18" charset="0"/>
            </a:endParaRPr>
          </a:p>
          <a:p>
            <a:pPr marR="0" lvl="0" algn="just" defTabSz="457200" rtl="0" eaLnBrk="1" fontAlgn="base" latinLnBrk="0" hangingPunct="1">
              <a:lnSpc>
                <a:spcPct val="100000"/>
              </a:lnSpc>
              <a:spcBef>
                <a:spcPct val="0"/>
              </a:spcBef>
              <a:spcAft>
                <a:spcPct val="0"/>
              </a:spcAft>
              <a:buClrTx/>
              <a:buSzTx/>
              <a:tabLst/>
              <a:defRPr/>
            </a:pPr>
            <a:r>
              <a:rPr lang="en-US" sz="2800" b="1" dirty="0">
                <a:solidFill>
                  <a:prstClr val="black"/>
                </a:solidFill>
                <a:latin typeface="Times New Roman" panose="02020603050405020304" pitchFamily="18" charset="0"/>
                <a:cs typeface="Times New Roman" panose="02020603050405020304" pitchFamily="18" charset="0"/>
              </a:rPr>
              <a:t>Major advancements </a:t>
            </a:r>
          </a:p>
          <a:p>
            <a:pPr marL="342900" marR="0" lvl="0" indent="-342900" algn="just"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000" b="1" dirty="0">
                <a:latin typeface="Times New Roman" panose="02020603050405020304" pitchFamily="18" charset="0"/>
                <a:cs typeface="Times New Roman" panose="02020603050405020304" pitchFamily="18" charset="0"/>
              </a:rPr>
              <a:t>Rapid Autonomous Deployment:</a:t>
            </a:r>
            <a:r>
              <a:rPr lang="en-US" sz="2000" dirty="0">
                <a:latin typeface="Times New Roman" panose="02020603050405020304" pitchFamily="18" charset="0"/>
                <a:cs typeface="Times New Roman" panose="02020603050405020304" pitchFamily="18" charset="0"/>
              </a:rPr>
              <a:t> The drone’s autonomous navigation system. </a:t>
            </a:r>
          </a:p>
          <a:p>
            <a:pPr marL="342900" marR="0" lvl="0" indent="-342900" algn="just"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000" b="1" dirty="0">
                <a:latin typeface="Times New Roman" panose="02020603050405020304" pitchFamily="18" charset="0"/>
                <a:cs typeface="Times New Roman" panose="02020603050405020304" pitchFamily="18" charset="0"/>
              </a:rPr>
              <a:t>Advanced Fire and Human Detection</a:t>
            </a:r>
            <a:r>
              <a:rPr lang="en-US" sz="2000" dirty="0">
                <a:latin typeface="Times New Roman" panose="02020603050405020304" pitchFamily="18" charset="0"/>
                <a:cs typeface="Times New Roman" panose="02020603050405020304" pitchFamily="18" charset="0"/>
              </a:rPr>
              <a:t>: The drone accurately detects fire hotspots and identifies human presence.</a:t>
            </a:r>
          </a:p>
          <a:p>
            <a:pPr marL="342900" marR="0" lvl="0" indent="-342900" algn="just"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000" b="1" dirty="0">
                <a:latin typeface="Times New Roman" panose="02020603050405020304" pitchFamily="18" charset="0"/>
                <a:cs typeface="Times New Roman" panose="02020603050405020304" pitchFamily="18" charset="0"/>
              </a:rPr>
              <a:t>Real-Time Situational Awareness</a:t>
            </a:r>
            <a:r>
              <a:rPr lang="en-US" sz="2000" dirty="0">
                <a:latin typeface="Times New Roman" panose="02020603050405020304" pitchFamily="18" charset="0"/>
                <a:cs typeface="Times New Roman" panose="02020603050405020304" pitchFamily="18" charset="0"/>
              </a:rPr>
              <a:t>: High-definition live streaming to the rescue teams immediately.</a:t>
            </a:r>
          </a:p>
          <a:p>
            <a:pPr marL="342900" marR="0" lvl="0" indent="-342900" algn="just"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2000" b="1" dirty="0">
                <a:latin typeface="Times New Roman" panose="02020603050405020304" pitchFamily="18" charset="0"/>
                <a:cs typeface="Times New Roman" panose="02020603050405020304" pitchFamily="18" charset="0"/>
              </a:rPr>
              <a:t>Cost-Effective and Scalable Solution: </a:t>
            </a:r>
            <a:r>
              <a:rPr lang="en-US" sz="2000" dirty="0">
                <a:latin typeface="Times New Roman" panose="02020603050405020304" pitchFamily="18" charset="0"/>
                <a:cs typeface="Times New Roman" panose="02020603050405020304" pitchFamily="18" charset="0"/>
              </a:rPr>
              <a:t>The system offers a scalable approach to fire management.</a:t>
            </a:r>
            <a:endParaRPr lang="en-US" sz="2000" dirty="0">
              <a:solidFill>
                <a:prstClr val="black"/>
              </a:solidFill>
              <a:latin typeface="Times New Roman" panose="02020603050405020304" pitchFamily="18" charset="0"/>
              <a:cs typeface="Times New Roman" panose="02020603050405020304" pitchFamily="18" charset="0"/>
            </a:endParaRPr>
          </a:p>
        </p:txBody>
      </p:sp>
      <p:sp>
        <p:nvSpPr>
          <p:cNvPr id="17409" name="Title 1"/>
          <p:cNvSpPr>
            <a:spLocks noGrp="1"/>
          </p:cNvSpPr>
          <p:nvPr>
            <p:ph type="title"/>
          </p:nvPr>
        </p:nvSpPr>
        <p:spPr/>
        <p:txBody>
          <a:bodyPr/>
          <a:lstStyle/>
          <a:p>
            <a:pPr eaLnBrk="1" hangingPunct="1"/>
            <a:r>
              <a:rPr lang="en-US" sz="3600" b="1" dirty="0">
                <a:latin typeface="Times New Roman" panose="02020603050405020304" pitchFamily="18" charset="0"/>
                <a:ea typeface="ＭＳ Ｐゴシック" pitchFamily="1" charset="-128"/>
                <a:cs typeface="Times New Roman" panose="02020603050405020304" pitchFamily="18" charset="0"/>
              </a:rPr>
              <a:t>IMPACT AND BENEFITS</a:t>
            </a:r>
          </a:p>
        </p:txBody>
      </p:sp>
      <p:sp>
        <p:nvSpPr>
          <p:cNvPr id="6" name="Slide Number Placeholder 5"/>
          <p:cNvSpPr>
            <a:spLocks noGrp="1"/>
          </p:cNvSpPr>
          <p:nvPr>
            <p:ph type="sldNum" sz="quarter" idx="12"/>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677C3CE7-23F7-4828-823C-E0205DF2CF97}" type="slidenum">
              <a:rPr kumimoji="0" lang="en-US" sz="1200" b="1" i="0" u="none" strike="noStrike" kern="1200" cap="none" spc="0" normalizeH="0" baseline="0" noProof="0">
                <a:ln>
                  <a:noFill/>
                </a:ln>
                <a:solidFill>
                  <a:prstClr val="white"/>
                </a:solidFill>
                <a:effectLst/>
                <a:uLnTx/>
                <a:uFillTx/>
                <a:latin typeface="TradeGothic" pitchFamily="1" charset="0"/>
                <a:ea typeface="ＭＳ Ｐゴシック" pitchFamily="1"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sz="1200" b="1" i="0" u="none" strike="noStrike" kern="1200" cap="none" spc="0" normalizeH="0" baseline="0" noProof="0" dirty="0">
              <a:ln>
                <a:noFill/>
              </a:ln>
              <a:solidFill>
                <a:prstClr val="white"/>
              </a:solidFill>
              <a:effectLst/>
              <a:uLnTx/>
              <a:uFillTx/>
              <a:latin typeface="TradeGothic" pitchFamily="1" charset="0"/>
              <a:ea typeface="ＭＳ Ｐゴシック" pitchFamily="1" charset="-128"/>
              <a:cs typeface="+mn-cs"/>
            </a:endParaRPr>
          </a:p>
        </p:txBody>
      </p:sp>
      <p:sp>
        <p:nvSpPr>
          <p:cNvPr id="7" name="Footer Placeholder 6"/>
          <p:cNvSpPr>
            <a:spLocks noGrp="1"/>
          </p:cNvSpPr>
          <p:nvPr>
            <p:ph type="ftr" sz="quarter" idx="11"/>
          </p:nvPr>
        </p:nvSpPr>
        <p:spPr>
          <a:xfrm>
            <a:off x="4648200" y="6356353"/>
            <a:ext cx="32040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TradeGothic"/>
                <a:ea typeface="+mn-ea"/>
                <a:cs typeface="+mn-cs"/>
              </a:rPr>
              <a:t>@SIH Idea submission- Template</a:t>
            </a:r>
            <a:endParaRPr kumimoji="0" lang="en-US" sz="1200" b="0" i="0" u="none" strike="noStrike" kern="1200" cap="none" spc="0" normalizeH="0" baseline="0" noProof="0" dirty="0">
              <a:ln>
                <a:noFill/>
              </a:ln>
              <a:solidFill>
                <a:prstClr val="white"/>
              </a:solidFill>
              <a:effectLst/>
              <a:uLnTx/>
              <a:uFillTx/>
              <a:latin typeface="TradeGothic"/>
              <a:ea typeface="+mn-ea"/>
              <a:cs typeface="+mn-cs"/>
            </a:endParaRPr>
          </a:p>
        </p:txBody>
      </p:sp>
      <p:sp>
        <p:nvSpPr>
          <p:cNvPr id="2" name="AutoShape 2" descr="DIY Fire Extinguisher Drone | Fire Fighting Drone | Nevon Projects">
            <a:extLst>
              <a:ext uri="{FF2B5EF4-FFF2-40B4-BE49-F238E27FC236}">
                <a16:creationId xmlns:a16="http://schemas.microsoft.com/office/drawing/2014/main" id="{440FE47B-A335-1036-C7A3-0B3BCAD575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descr="DIY Fire Extinguisher Drone | Fire Fighting Drone | Nevon Projects">
            <a:extLst>
              <a:ext uri="{FF2B5EF4-FFF2-40B4-BE49-F238E27FC236}">
                <a16:creationId xmlns:a16="http://schemas.microsoft.com/office/drawing/2014/main" id="{5414C209-D3B5-26EA-CDE9-153C1BB15EF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997144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B8AF817-072A-B44D-926D-8D2EA87C7653}"/>
              </a:ext>
            </a:extLst>
          </p:cNvPr>
          <p:cNvSpPr>
            <a:spLocks noGrp="1"/>
          </p:cNvSpPr>
          <p:nvPr>
            <p:ph type="sldNum" sz="quarter" idx="12"/>
          </p:nvPr>
        </p:nvSpPr>
        <p:spPr/>
        <p:txBody>
          <a:bodyPr/>
          <a:lstStyle/>
          <a:p>
            <a:fld id="{B635AFB3-1ACD-44AC-8702-86B1729DF035}" type="slidenum">
              <a:rPr lang="en-US" smtClean="0"/>
              <a:pPr/>
              <a:t>6</a:t>
            </a:fld>
            <a:endParaRPr lang="en-US"/>
          </a:p>
        </p:txBody>
      </p:sp>
      <p:pic>
        <p:nvPicPr>
          <p:cNvPr id="5" name="Picture 4">
            <a:extLst>
              <a:ext uri="{FF2B5EF4-FFF2-40B4-BE49-F238E27FC236}">
                <a16:creationId xmlns:a16="http://schemas.microsoft.com/office/drawing/2014/main" id="{D6B20818-5408-AF03-7393-D98A26DF2120}"/>
              </a:ext>
            </a:extLst>
          </p:cNvPr>
          <p:cNvPicPr>
            <a:picLocks noChangeAspect="1"/>
          </p:cNvPicPr>
          <p:nvPr/>
        </p:nvPicPr>
        <p:blipFill>
          <a:blip r:embed="rId2"/>
          <a:stretch>
            <a:fillRect/>
          </a:stretch>
        </p:blipFill>
        <p:spPr>
          <a:xfrm>
            <a:off x="196646" y="1474839"/>
            <a:ext cx="5401186" cy="3038167"/>
          </a:xfrm>
          <a:prstGeom prst="rect">
            <a:avLst/>
          </a:prstGeom>
        </p:spPr>
      </p:pic>
      <p:pic>
        <p:nvPicPr>
          <p:cNvPr id="7" name="Picture 6">
            <a:extLst>
              <a:ext uri="{FF2B5EF4-FFF2-40B4-BE49-F238E27FC236}">
                <a16:creationId xmlns:a16="http://schemas.microsoft.com/office/drawing/2014/main" id="{F31AD097-ECE3-F666-9E5C-1872F9F1C822}"/>
              </a:ext>
            </a:extLst>
          </p:cNvPr>
          <p:cNvPicPr>
            <a:picLocks noChangeAspect="1"/>
          </p:cNvPicPr>
          <p:nvPr/>
        </p:nvPicPr>
        <p:blipFill>
          <a:blip r:embed="rId3"/>
          <a:stretch>
            <a:fillRect/>
          </a:stretch>
        </p:blipFill>
        <p:spPr>
          <a:xfrm>
            <a:off x="6400801" y="1474839"/>
            <a:ext cx="5443768" cy="3038167"/>
          </a:xfrm>
          <a:prstGeom prst="rect">
            <a:avLst/>
          </a:prstGeom>
        </p:spPr>
      </p:pic>
      <p:sp>
        <p:nvSpPr>
          <p:cNvPr id="9" name="TextBox 8">
            <a:extLst>
              <a:ext uri="{FF2B5EF4-FFF2-40B4-BE49-F238E27FC236}">
                <a16:creationId xmlns:a16="http://schemas.microsoft.com/office/drawing/2014/main" id="{C7C8CDAC-0725-251D-0D7B-C35C34C23BCA}"/>
              </a:ext>
            </a:extLst>
          </p:cNvPr>
          <p:cNvSpPr txBox="1"/>
          <p:nvPr/>
        </p:nvSpPr>
        <p:spPr>
          <a:xfrm>
            <a:off x="6400801" y="4608770"/>
            <a:ext cx="5443768"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Spray Mechanism </a:t>
            </a:r>
          </a:p>
        </p:txBody>
      </p:sp>
      <p:sp>
        <p:nvSpPr>
          <p:cNvPr id="10" name="TextBox 9">
            <a:extLst>
              <a:ext uri="{FF2B5EF4-FFF2-40B4-BE49-F238E27FC236}">
                <a16:creationId xmlns:a16="http://schemas.microsoft.com/office/drawing/2014/main" id="{32CE680E-6CA3-E834-FC9C-DC5D8DB05835}"/>
              </a:ext>
            </a:extLst>
          </p:cNvPr>
          <p:cNvSpPr txBox="1"/>
          <p:nvPr/>
        </p:nvSpPr>
        <p:spPr>
          <a:xfrm>
            <a:off x="196646" y="4608770"/>
            <a:ext cx="5401186"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Dropping Mechanism</a:t>
            </a:r>
          </a:p>
        </p:txBody>
      </p:sp>
      <p:sp>
        <p:nvSpPr>
          <p:cNvPr id="11" name="TextBox 10">
            <a:extLst>
              <a:ext uri="{FF2B5EF4-FFF2-40B4-BE49-F238E27FC236}">
                <a16:creationId xmlns:a16="http://schemas.microsoft.com/office/drawing/2014/main" id="{D5E166C3-4016-B995-535D-DFEB8CFF4685}"/>
              </a:ext>
            </a:extLst>
          </p:cNvPr>
          <p:cNvSpPr txBox="1"/>
          <p:nvPr/>
        </p:nvSpPr>
        <p:spPr>
          <a:xfrm>
            <a:off x="2721896" y="289765"/>
            <a:ext cx="6127136" cy="646331"/>
          </a:xfrm>
          <a:prstGeom prst="rect">
            <a:avLst/>
          </a:prstGeom>
          <a:noFill/>
        </p:spPr>
        <p:txBody>
          <a:bodyPr wrap="square" rtlCol="0">
            <a:spAutoFit/>
          </a:bodyPr>
          <a:lstStyle/>
          <a:p>
            <a:pPr algn="ctr"/>
            <a:r>
              <a:rPr lang="en-IN" sz="3600" b="1" dirty="0">
                <a:latin typeface="Times New Roman" panose="02020603050405020304" pitchFamily="18" charset="0"/>
                <a:cs typeface="Times New Roman" panose="02020603050405020304" pitchFamily="18" charset="0"/>
              </a:rPr>
              <a:t>Prototype Model</a:t>
            </a:r>
          </a:p>
        </p:txBody>
      </p:sp>
    </p:spTree>
    <p:extLst>
      <p:ext uri="{BB962C8B-B14F-4D97-AF65-F5344CB8AC3E}">
        <p14:creationId xmlns:p14="http://schemas.microsoft.com/office/powerpoint/2010/main" val="2780745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12348</TotalTime>
  <Words>523</Words>
  <Application>Microsoft Office PowerPoint</Application>
  <PresentationFormat>Widescreen</PresentationFormat>
  <Paragraphs>79</Paragraphs>
  <Slides>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ＭＳ Ｐゴシック</vt:lpstr>
      <vt:lpstr>Arial</vt:lpstr>
      <vt:lpstr>Calibri</vt:lpstr>
      <vt:lpstr>Times New Roman</vt:lpstr>
      <vt:lpstr>TradeGothic</vt:lpstr>
      <vt:lpstr>Office Theme</vt:lpstr>
      <vt:lpstr>Introduction </vt:lpstr>
      <vt:lpstr> FireGuard: Autonomous Fire Extinguisher</vt:lpstr>
      <vt:lpstr>Working Process</vt:lpstr>
      <vt:lpstr>TECHNICAL APPROACH</vt:lpstr>
      <vt:lpstr>IMPACT AND BENEFITS</vt:lpstr>
      <vt:lpstr>PowerPoint Presentation</vt:lpstr>
    </vt:vector>
  </TitlesOfParts>
  <Manager/>
  <Company>Crowdfunder,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Investor Pitch Deck Template</dc:title>
  <dc:subject/>
  <dc:creator>Crowdfunder</dc:creator>
  <cp:keywords/>
  <dc:description/>
  <cp:lastModifiedBy>Rajana Jai</cp:lastModifiedBy>
  <cp:revision>160</cp:revision>
  <dcterms:created xsi:type="dcterms:W3CDTF">2013-12-12T18:46:50Z</dcterms:created>
  <dcterms:modified xsi:type="dcterms:W3CDTF">2025-01-18T07:30:54Z</dcterms:modified>
  <cp:category/>
</cp:coreProperties>
</file>